
<file path=[Content_Types].xml><?xml version="1.0" encoding="utf-8"?>
<Types xmlns="http://schemas.openxmlformats.org/package/2006/content-types">
  <Default Extension="png" ContentType="image/png"/>
  <Default Extension="jpeg" ContentType="image/jpeg"/>
  <Default Extension="xls" ContentType="application/vnd.ms-excel"/>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3.xml" ContentType="application/vnd.openxmlformats-officedocument.theme+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harts/chart1.xml" ContentType="application/vnd.openxmlformats-officedocument.drawingml.chart+xml"/>
  <Override PartName="/ppt/theme/themeOverride1.xml" ContentType="application/vnd.openxmlformats-officedocument.themeOverr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68" r:id="rId2"/>
    <p:sldMasterId id="2147483680" r:id="rId3"/>
    <p:sldMasterId id="2147483694" r:id="rId4"/>
  </p:sldMasterIdLst>
  <p:notesMasterIdLst>
    <p:notesMasterId r:id="rId40"/>
  </p:notesMasterIdLst>
  <p:sldIdLst>
    <p:sldId id="257" r:id="rId5"/>
    <p:sldId id="263" r:id="rId6"/>
    <p:sldId id="264" r:id="rId7"/>
    <p:sldId id="265" r:id="rId8"/>
    <p:sldId id="267" r:id="rId9"/>
    <p:sldId id="305" r:id="rId10"/>
    <p:sldId id="306" r:id="rId11"/>
    <p:sldId id="307" r:id="rId12"/>
    <p:sldId id="308" r:id="rId13"/>
    <p:sldId id="309" r:id="rId14"/>
    <p:sldId id="310" r:id="rId15"/>
    <p:sldId id="311" r:id="rId16"/>
    <p:sldId id="312" r:id="rId17"/>
    <p:sldId id="313" r:id="rId18"/>
    <p:sldId id="314" r:id="rId19"/>
    <p:sldId id="315" r:id="rId20"/>
    <p:sldId id="316" r:id="rId21"/>
    <p:sldId id="317" r:id="rId22"/>
    <p:sldId id="318" r:id="rId23"/>
    <p:sldId id="319" r:id="rId24"/>
    <p:sldId id="320" r:id="rId25"/>
    <p:sldId id="321" r:id="rId26"/>
    <p:sldId id="268" r:id="rId27"/>
    <p:sldId id="299" r:id="rId28"/>
    <p:sldId id="295" r:id="rId29"/>
    <p:sldId id="300" r:id="rId30"/>
    <p:sldId id="301" r:id="rId31"/>
    <p:sldId id="302" r:id="rId32"/>
    <p:sldId id="303" r:id="rId33"/>
    <p:sldId id="304" r:id="rId34"/>
    <p:sldId id="270" r:id="rId35"/>
    <p:sldId id="274" r:id="rId36"/>
    <p:sldId id="273" r:id="rId37"/>
    <p:sldId id="296" r:id="rId38"/>
    <p:sldId id="278" r:id="rId39"/>
  </p:sldIdLst>
  <p:sldSz cx="9144000" cy="6858000" type="screen4x3"/>
  <p:notesSz cx="6797675" cy="99266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6313" autoAdjust="0"/>
  </p:normalViewPr>
  <p:slideViewPr>
    <p:cSldViewPr>
      <p:cViewPr>
        <p:scale>
          <a:sx n="66" d="100"/>
          <a:sy n="66" d="100"/>
        </p:scale>
        <p:origin x="960" y="-360"/>
      </p:cViewPr>
      <p:guideLst>
        <p:guide orient="horz" pos="2160"/>
        <p:guide pos="2880"/>
      </p:guideLst>
    </p:cSldViewPr>
  </p:slideViewPr>
  <p:notesTextViewPr>
    <p:cViewPr>
      <p:scale>
        <a:sx n="1" d="1"/>
        <a:sy n="1" d="1"/>
      </p:scale>
      <p:origin x="0" y="0"/>
    </p:cViewPr>
  </p:notesTextViewPr>
  <p:sorterViewPr>
    <p:cViewPr>
      <p:scale>
        <a:sx n="100" d="100"/>
        <a:sy n="100" d="100"/>
      </p:scale>
      <p:origin x="0" y="30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3" Type="http://schemas.openxmlformats.org/officeDocument/2006/relationships/slideMaster" Target="slideMasters/slideMaster3.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theme" Target="theme/theme1.xml"/></Relationships>
</file>

<file path=ppt/charts/_rels/chart1.xml.rels><?xml version="1.0" encoding="UTF-8" standalone="yes"?>
<Relationships xmlns="http://schemas.openxmlformats.org/package/2006/relationships"><Relationship Id="rId2" Type="http://schemas.openxmlformats.org/officeDocument/2006/relationships/oleObject" Target="http://mako/otcsdav/nodes/5722177/AUGUST%20ANALYSIS%20PROPER.xlsx" TargetMode="External"/><Relationship Id="rId1" Type="http://schemas.openxmlformats.org/officeDocument/2006/relationships/themeOverride" Target="../theme/themeOverride1.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NZ"/>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a:lstStyle/>
          <a:p>
            <a:pPr>
              <a:defRPr/>
            </a:pPr>
            <a:r>
              <a:rPr lang="en-NZ" sz="1800" b="1" i="0" u="none" strike="noStrike" baseline="0">
                <a:effectLst/>
              </a:rPr>
              <a:t>Construction by Project Types</a:t>
            </a:r>
            <a:r>
              <a:rPr lang="en-NZ" sz="1800" b="1" i="0" u="none" strike="noStrike" baseline="0"/>
              <a:t> </a:t>
            </a:r>
            <a:endParaRPr lang="en-NZ" b="1"/>
          </a:p>
        </c:rich>
      </c:tx>
      <c:layout/>
      <c:overlay val="0"/>
    </c:title>
    <c:autoTitleDeleted val="0"/>
    <c:plotArea>
      <c:layout>
        <c:manualLayout>
          <c:layoutTarget val="inner"/>
          <c:xMode val="edge"/>
          <c:yMode val="edge"/>
          <c:x val="6.86453135459867E-2"/>
          <c:y val="4.2731077039471398E-2"/>
          <c:w val="0.85454342762760704"/>
          <c:h val="0.72535158543457101"/>
        </c:manualLayout>
      </c:layout>
      <c:barChart>
        <c:barDir val="col"/>
        <c:grouping val="stacked"/>
        <c:varyColors val="0"/>
        <c:ser>
          <c:idx val="0"/>
          <c:order val="0"/>
          <c:tx>
            <c:strRef>
              <c:f>'[AUGUST ANALYSIS PROPER.xlsx]construction'!$AO$220</c:f>
              <c:strCache>
                <c:ptCount val="1"/>
                <c:pt idx="0">
                  <c:v>Council as a client</c:v>
                </c:pt>
              </c:strCache>
            </c:strRef>
          </c:tx>
          <c:invertIfNegative val="0"/>
          <c:cat>
            <c:multiLvlStrRef>
              <c:f>'[AUGUST ANALYSIS PROPER.xlsx]construction'!$O$4:$AL$5</c:f>
              <c:multiLvlStrCache>
                <c:ptCount val="24"/>
                <c:lvl>
                  <c:pt idx="0">
                    <c:v>Q1</c:v>
                  </c:pt>
                  <c:pt idx="1">
                    <c:v>Q2</c:v>
                  </c:pt>
                  <c:pt idx="2">
                    <c:v>Q3</c:v>
                  </c:pt>
                  <c:pt idx="3">
                    <c:v>Q4</c:v>
                  </c:pt>
                  <c:pt idx="4">
                    <c:v>Q1</c:v>
                  </c:pt>
                  <c:pt idx="5">
                    <c:v>Q2</c:v>
                  </c:pt>
                  <c:pt idx="6">
                    <c:v>Q3</c:v>
                  </c:pt>
                  <c:pt idx="7">
                    <c:v>Q4</c:v>
                  </c:pt>
                  <c:pt idx="8">
                    <c:v>Q1</c:v>
                  </c:pt>
                  <c:pt idx="9">
                    <c:v>Q2</c:v>
                  </c:pt>
                  <c:pt idx="10">
                    <c:v>Q3</c:v>
                  </c:pt>
                  <c:pt idx="11">
                    <c:v>Q4</c:v>
                  </c:pt>
                  <c:pt idx="12">
                    <c:v>Q1</c:v>
                  </c:pt>
                  <c:pt idx="13">
                    <c:v>Q2</c:v>
                  </c:pt>
                  <c:pt idx="14">
                    <c:v>Q3</c:v>
                  </c:pt>
                  <c:pt idx="15">
                    <c:v>Q4</c:v>
                  </c:pt>
                  <c:pt idx="16">
                    <c:v>Q1</c:v>
                  </c:pt>
                  <c:pt idx="17">
                    <c:v>Q2</c:v>
                  </c:pt>
                  <c:pt idx="18">
                    <c:v>Q3</c:v>
                  </c:pt>
                  <c:pt idx="19">
                    <c:v>Q4</c:v>
                  </c:pt>
                  <c:pt idx="20">
                    <c:v>Q1</c:v>
                  </c:pt>
                  <c:pt idx="21">
                    <c:v>Q2</c:v>
                  </c:pt>
                  <c:pt idx="22">
                    <c:v>Q3</c:v>
                  </c:pt>
                  <c:pt idx="23">
                    <c:v>Q4</c:v>
                  </c:pt>
                </c:lvl>
                <c:lvl>
                  <c:pt idx="0">
                    <c:v>2012</c:v>
                  </c:pt>
                  <c:pt idx="4">
                    <c:v>2013</c:v>
                  </c:pt>
                  <c:pt idx="8">
                    <c:v>2014</c:v>
                  </c:pt>
                  <c:pt idx="12">
                    <c:v>2015</c:v>
                  </c:pt>
                  <c:pt idx="16">
                    <c:v>2016</c:v>
                  </c:pt>
                  <c:pt idx="20">
                    <c:v>2017</c:v>
                  </c:pt>
                </c:lvl>
              </c:multiLvlStrCache>
            </c:multiLvlStrRef>
          </c:cat>
          <c:val>
            <c:numRef>
              <c:f>'[AUGUST ANALYSIS PROPER.xlsx]construction'!$AP$220:$BM$220</c:f>
              <c:numCache>
                <c:formatCode>0</c:formatCode>
                <c:ptCount val="24"/>
                <c:pt idx="0">
                  <c:v>0</c:v>
                </c:pt>
                <c:pt idx="1">
                  <c:v>0</c:v>
                </c:pt>
                <c:pt idx="2">
                  <c:v>0</c:v>
                </c:pt>
                <c:pt idx="3">
                  <c:v>0</c:v>
                </c:pt>
                <c:pt idx="4">
                  <c:v>55.585524999999997</c:v>
                </c:pt>
                <c:pt idx="5">
                  <c:v>55.585524999999997</c:v>
                </c:pt>
                <c:pt idx="6">
                  <c:v>69.318250000000006</c:v>
                </c:pt>
                <c:pt idx="7">
                  <c:v>80.590329220779225</c:v>
                </c:pt>
                <c:pt idx="8">
                  <c:v>41.590329220779232</c:v>
                </c:pt>
                <c:pt idx="9">
                  <c:v>65.895343506493191</c:v>
                </c:pt>
                <c:pt idx="10">
                  <c:v>65.895343506493191</c:v>
                </c:pt>
                <c:pt idx="11">
                  <c:v>66.397543506493449</c:v>
                </c:pt>
                <c:pt idx="12">
                  <c:v>58.2727935064935</c:v>
                </c:pt>
                <c:pt idx="13">
                  <c:v>56.7727935064935</c:v>
                </c:pt>
                <c:pt idx="14">
                  <c:v>55.461750649350641</c:v>
                </c:pt>
                <c:pt idx="15">
                  <c:v>46.935536363636317</c:v>
                </c:pt>
                <c:pt idx="16">
                  <c:v>41.727536363636347</c:v>
                </c:pt>
                <c:pt idx="17">
                  <c:v>27.35453636363636</c:v>
                </c:pt>
                <c:pt idx="18">
                  <c:v>7.5855249999999872</c:v>
                </c:pt>
                <c:pt idx="19">
                  <c:v>7.5855249999999872</c:v>
                </c:pt>
                <c:pt idx="20">
                  <c:v>14.398025000000001</c:v>
                </c:pt>
                <c:pt idx="21">
                  <c:v>20.023025000000001</c:v>
                </c:pt>
                <c:pt idx="22">
                  <c:v>20.023025000000001</c:v>
                </c:pt>
                <c:pt idx="23">
                  <c:v>20.023025000000001</c:v>
                </c:pt>
              </c:numCache>
            </c:numRef>
          </c:val>
        </c:ser>
        <c:ser>
          <c:idx val="1"/>
          <c:order val="1"/>
          <c:tx>
            <c:strRef>
              <c:f>'[AUGUST ANALYSIS PROPER.xlsx]construction'!$AO$221</c:f>
              <c:strCache>
                <c:ptCount val="1"/>
                <c:pt idx="0">
                  <c:v>Govt as a client</c:v>
                </c:pt>
              </c:strCache>
            </c:strRef>
          </c:tx>
          <c:invertIfNegative val="0"/>
          <c:cat>
            <c:multiLvlStrRef>
              <c:f>'[AUGUST ANALYSIS PROPER.xlsx]construction'!$O$4:$AL$5</c:f>
              <c:multiLvlStrCache>
                <c:ptCount val="24"/>
                <c:lvl>
                  <c:pt idx="0">
                    <c:v>Q1</c:v>
                  </c:pt>
                  <c:pt idx="1">
                    <c:v>Q2</c:v>
                  </c:pt>
                  <c:pt idx="2">
                    <c:v>Q3</c:v>
                  </c:pt>
                  <c:pt idx="3">
                    <c:v>Q4</c:v>
                  </c:pt>
                  <c:pt idx="4">
                    <c:v>Q1</c:v>
                  </c:pt>
                  <c:pt idx="5">
                    <c:v>Q2</c:v>
                  </c:pt>
                  <c:pt idx="6">
                    <c:v>Q3</c:v>
                  </c:pt>
                  <c:pt idx="7">
                    <c:v>Q4</c:v>
                  </c:pt>
                  <c:pt idx="8">
                    <c:v>Q1</c:v>
                  </c:pt>
                  <c:pt idx="9">
                    <c:v>Q2</c:v>
                  </c:pt>
                  <c:pt idx="10">
                    <c:v>Q3</c:v>
                  </c:pt>
                  <c:pt idx="11">
                    <c:v>Q4</c:v>
                  </c:pt>
                  <c:pt idx="12">
                    <c:v>Q1</c:v>
                  </c:pt>
                  <c:pt idx="13">
                    <c:v>Q2</c:v>
                  </c:pt>
                  <c:pt idx="14">
                    <c:v>Q3</c:v>
                  </c:pt>
                  <c:pt idx="15">
                    <c:v>Q4</c:v>
                  </c:pt>
                  <c:pt idx="16">
                    <c:v>Q1</c:v>
                  </c:pt>
                  <c:pt idx="17">
                    <c:v>Q2</c:v>
                  </c:pt>
                  <c:pt idx="18">
                    <c:v>Q3</c:v>
                  </c:pt>
                  <c:pt idx="19">
                    <c:v>Q4</c:v>
                  </c:pt>
                  <c:pt idx="20">
                    <c:v>Q1</c:v>
                  </c:pt>
                  <c:pt idx="21">
                    <c:v>Q2</c:v>
                  </c:pt>
                  <c:pt idx="22">
                    <c:v>Q3</c:v>
                  </c:pt>
                  <c:pt idx="23">
                    <c:v>Q4</c:v>
                  </c:pt>
                </c:lvl>
                <c:lvl>
                  <c:pt idx="0">
                    <c:v>2012</c:v>
                  </c:pt>
                  <c:pt idx="4">
                    <c:v>2013</c:v>
                  </c:pt>
                  <c:pt idx="8">
                    <c:v>2014</c:v>
                  </c:pt>
                  <c:pt idx="12">
                    <c:v>2015</c:v>
                  </c:pt>
                  <c:pt idx="16">
                    <c:v>2016</c:v>
                  </c:pt>
                  <c:pt idx="20">
                    <c:v>2017</c:v>
                  </c:pt>
                </c:lvl>
              </c:multiLvlStrCache>
            </c:multiLvlStrRef>
          </c:cat>
          <c:val>
            <c:numRef>
              <c:f>'[AUGUST ANALYSIS PROPER.xlsx]construction'!$AP$221:$BM$221</c:f>
              <c:numCache>
                <c:formatCode>0</c:formatCode>
                <c:ptCount val="24"/>
                <c:pt idx="0">
                  <c:v>3.3149999999999991</c:v>
                </c:pt>
                <c:pt idx="1">
                  <c:v>3.3149999999999991</c:v>
                </c:pt>
                <c:pt idx="2">
                  <c:v>5.29833333333334</c:v>
                </c:pt>
                <c:pt idx="3">
                  <c:v>9.06666666666667</c:v>
                </c:pt>
                <c:pt idx="4">
                  <c:v>14.124166666666669</c:v>
                </c:pt>
                <c:pt idx="5">
                  <c:v>14.634166666666671</c:v>
                </c:pt>
                <c:pt idx="6">
                  <c:v>7.9333333333333398</c:v>
                </c:pt>
                <c:pt idx="7">
                  <c:v>22.333333333333279</c:v>
                </c:pt>
                <c:pt idx="8">
                  <c:v>72.836355311355248</c:v>
                </c:pt>
                <c:pt idx="9">
                  <c:v>94.460955994049954</c:v>
                </c:pt>
                <c:pt idx="10">
                  <c:v>131.78646693984271</c:v>
                </c:pt>
                <c:pt idx="11">
                  <c:v>228.5780841845361</c:v>
                </c:pt>
                <c:pt idx="12">
                  <c:v>271.39615370560728</c:v>
                </c:pt>
                <c:pt idx="13">
                  <c:v>244.07973259657669</c:v>
                </c:pt>
                <c:pt idx="14">
                  <c:v>262.0511690344282</c:v>
                </c:pt>
                <c:pt idx="15">
                  <c:v>229.62670631237111</c:v>
                </c:pt>
                <c:pt idx="16">
                  <c:v>219.8790219142617</c:v>
                </c:pt>
                <c:pt idx="17">
                  <c:v>200.02237208343729</c:v>
                </c:pt>
                <c:pt idx="18">
                  <c:v>146.34664868615769</c:v>
                </c:pt>
                <c:pt idx="19">
                  <c:v>147.1924983666178</c:v>
                </c:pt>
                <c:pt idx="20">
                  <c:v>139.89056278024461</c:v>
                </c:pt>
                <c:pt idx="21">
                  <c:v>76.812710976483046</c:v>
                </c:pt>
                <c:pt idx="22">
                  <c:v>59.663420191258403</c:v>
                </c:pt>
                <c:pt idx="23">
                  <c:v>22.35818651543142</c:v>
                </c:pt>
              </c:numCache>
            </c:numRef>
          </c:val>
        </c:ser>
        <c:ser>
          <c:idx val="2"/>
          <c:order val="2"/>
          <c:tx>
            <c:strRef>
              <c:f>'[AUGUST ANALYSIS PROPER.xlsx]construction'!$AO$222</c:f>
              <c:strCache>
                <c:ptCount val="1"/>
                <c:pt idx="0">
                  <c:v>Horizontal Infrastructure</c:v>
                </c:pt>
              </c:strCache>
            </c:strRef>
          </c:tx>
          <c:invertIfNegative val="0"/>
          <c:cat>
            <c:multiLvlStrRef>
              <c:f>'[AUGUST ANALYSIS PROPER.xlsx]construction'!$O$4:$AL$5</c:f>
              <c:multiLvlStrCache>
                <c:ptCount val="24"/>
                <c:lvl>
                  <c:pt idx="0">
                    <c:v>Q1</c:v>
                  </c:pt>
                  <c:pt idx="1">
                    <c:v>Q2</c:v>
                  </c:pt>
                  <c:pt idx="2">
                    <c:v>Q3</c:v>
                  </c:pt>
                  <c:pt idx="3">
                    <c:v>Q4</c:v>
                  </c:pt>
                  <c:pt idx="4">
                    <c:v>Q1</c:v>
                  </c:pt>
                  <c:pt idx="5">
                    <c:v>Q2</c:v>
                  </c:pt>
                  <c:pt idx="6">
                    <c:v>Q3</c:v>
                  </c:pt>
                  <c:pt idx="7">
                    <c:v>Q4</c:v>
                  </c:pt>
                  <c:pt idx="8">
                    <c:v>Q1</c:v>
                  </c:pt>
                  <c:pt idx="9">
                    <c:v>Q2</c:v>
                  </c:pt>
                  <c:pt idx="10">
                    <c:v>Q3</c:v>
                  </c:pt>
                  <c:pt idx="11">
                    <c:v>Q4</c:v>
                  </c:pt>
                  <c:pt idx="12">
                    <c:v>Q1</c:v>
                  </c:pt>
                  <c:pt idx="13">
                    <c:v>Q2</c:v>
                  </c:pt>
                  <c:pt idx="14">
                    <c:v>Q3</c:v>
                  </c:pt>
                  <c:pt idx="15">
                    <c:v>Q4</c:v>
                  </c:pt>
                  <c:pt idx="16">
                    <c:v>Q1</c:v>
                  </c:pt>
                  <c:pt idx="17">
                    <c:v>Q2</c:v>
                  </c:pt>
                  <c:pt idx="18">
                    <c:v>Q3</c:v>
                  </c:pt>
                  <c:pt idx="19">
                    <c:v>Q4</c:v>
                  </c:pt>
                  <c:pt idx="20">
                    <c:v>Q1</c:v>
                  </c:pt>
                  <c:pt idx="21">
                    <c:v>Q2</c:v>
                  </c:pt>
                  <c:pt idx="22">
                    <c:v>Q3</c:v>
                  </c:pt>
                  <c:pt idx="23">
                    <c:v>Q4</c:v>
                  </c:pt>
                </c:lvl>
                <c:lvl>
                  <c:pt idx="0">
                    <c:v>2012</c:v>
                  </c:pt>
                  <c:pt idx="4">
                    <c:v>2013</c:v>
                  </c:pt>
                  <c:pt idx="8">
                    <c:v>2014</c:v>
                  </c:pt>
                  <c:pt idx="12">
                    <c:v>2015</c:v>
                  </c:pt>
                  <c:pt idx="16">
                    <c:v>2016</c:v>
                  </c:pt>
                  <c:pt idx="20">
                    <c:v>2017</c:v>
                  </c:pt>
                </c:lvl>
              </c:multiLvlStrCache>
            </c:multiLvlStrRef>
          </c:cat>
          <c:val>
            <c:numRef>
              <c:f>'[AUGUST ANALYSIS PROPER.xlsx]construction'!$AP$222:$BM$222</c:f>
              <c:numCache>
                <c:formatCode>0</c:formatCode>
                <c:ptCount val="24"/>
                <c:pt idx="0">
                  <c:v>85.6</c:v>
                </c:pt>
                <c:pt idx="1">
                  <c:v>59.6</c:v>
                </c:pt>
                <c:pt idx="2">
                  <c:v>62.6</c:v>
                </c:pt>
                <c:pt idx="3">
                  <c:v>82.432745454545454</c:v>
                </c:pt>
                <c:pt idx="4">
                  <c:v>120.15774545454541</c:v>
                </c:pt>
                <c:pt idx="5">
                  <c:v>120.15774545454541</c:v>
                </c:pt>
                <c:pt idx="6">
                  <c:v>141.50774545454539</c:v>
                </c:pt>
                <c:pt idx="7">
                  <c:v>167.50774545454539</c:v>
                </c:pt>
                <c:pt idx="8">
                  <c:v>167.63274545454539</c:v>
                </c:pt>
                <c:pt idx="9">
                  <c:v>172.63274545454539</c:v>
                </c:pt>
                <c:pt idx="10">
                  <c:v>165.7077454545454</c:v>
                </c:pt>
                <c:pt idx="11">
                  <c:v>166.7077454545454</c:v>
                </c:pt>
                <c:pt idx="12">
                  <c:v>170.7077454545454</c:v>
                </c:pt>
                <c:pt idx="13">
                  <c:v>174.7077454545454</c:v>
                </c:pt>
                <c:pt idx="14">
                  <c:v>174.875</c:v>
                </c:pt>
                <c:pt idx="15">
                  <c:v>176.77500000000001</c:v>
                </c:pt>
                <c:pt idx="16">
                  <c:v>172.77500000000001</c:v>
                </c:pt>
                <c:pt idx="17">
                  <c:v>176.77500000000001</c:v>
                </c:pt>
                <c:pt idx="18">
                  <c:v>118.175</c:v>
                </c:pt>
                <c:pt idx="19">
                  <c:v>120.175</c:v>
                </c:pt>
                <c:pt idx="20">
                  <c:v>122.52500000000001</c:v>
                </c:pt>
                <c:pt idx="21">
                  <c:v>45.175000000000011</c:v>
                </c:pt>
                <c:pt idx="22">
                  <c:v>6.35</c:v>
                </c:pt>
                <c:pt idx="23">
                  <c:v>6.35</c:v>
                </c:pt>
              </c:numCache>
            </c:numRef>
          </c:val>
        </c:ser>
        <c:ser>
          <c:idx val="3"/>
          <c:order val="3"/>
          <c:tx>
            <c:strRef>
              <c:f>'[AUGUST ANALYSIS PROPER.xlsx]construction'!$AO$223</c:f>
              <c:strCache>
                <c:ptCount val="1"/>
                <c:pt idx="0">
                  <c:v>Other Buildings</c:v>
                </c:pt>
              </c:strCache>
            </c:strRef>
          </c:tx>
          <c:invertIfNegative val="0"/>
          <c:cat>
            <c:multiLvlStrRef>
              <c:f>'[AUGUST ANALYSIS PROPER.xlsx]construction'!$O$4:$AL$5</c:f>
              <c:multiLvlStrCache>
                <c:ptCount val="24"/>
                <c:lvl>
                  <c:pt idx="0">
                    <c:v>Q1</c:v>
                  </c:pt>
                  <c:pt idx="1">
                    <c:v>Q2</c:v>
                  </c:pt>
                  <c:pt idx="2">
                    <c:v>Q3</c:v>
                  </c:pt>
                  <c:pt idx="3">
                    <c:v>Q4</c:v>
                  </c:pt>
                  <c:pt idx="4">
                    <c:v>Q1</c:v>
                  </c:pt>
                  <c:pt idx="5">
                    <c:v>Q2</c:v>
                  </c:pt>
                  <c:pt idx="6">
                    <c:v>Q3</c:v>
                  </c:pt>
                  <c:pt idx="7">
                    <c:v>Q4</c:v>
                  </c:pt>
                  <c:pt idx="8">
                    <c:v>Q1</c:v>
                  </c:pt>
                  <c:pt idx="9">
                    <c:v>Q2</c:v>
                  </c:pt>
                  <c:pt idx="10">
                    <c:v>Q3</c:v>
                  </c:pt>
                  <c:pt idx="11">
                    <c:v>Q4</c:v>
                  </c:pt>
                  <c:pt idx="12">
                    <c:v>Q1</c:v>
                  </c:pt>
                  <c:pt idx="13">
                    <c:v>Q2</c:v>
                  </c:pt>
                  <c:pt idx="14">
                    <c:v>Q3</c:v>
                  </c:pt>
                  <c:pt idx="15">
                    <c:v>Q4</c:v>
                  </c:pt>
                  <c:pt idx="16">
                    <c:v>Q1</c:v>
                  </c:pt>
                  <c:pt idx="17">
                    <c:v>Q2</c:v>
                  </c:pt>
                  <c:pt idx="18">
                    <c:v>Q3</c:v>
                  </c:pt>
                  <c:pt idx="19">
                    <c:v>Q4</c:v>
                  </c:pt>
                  <c:pt idx="20">
                    <c:v>Q1</c:v>
                  </c:pt>
                  <c:pt idx="21">
                    <c:v>Q2</c:v>
                  </c:pt>
                  <c:pt idx="22">
                    <c:v>Q3</c:v>
                  </c:pt>
                  <c:pt idx="23">
                    <c:v>Q4</c:v>
                  </c:pt>
                </c:lvl>
                <c:lvl>
                  <c:pt idx="0">
                    <c:v>2012</c:v>
                  </c:pt>
                  <c:pt idx="4">
                    <c:v>2013</c:v>
                  </c:pt>
                  <c:pt idx="8">
                    <c:v>2014</c:v>
                  </c:pt>
                  <c:pt idx="12">
                    <c:v>2015</c:v>
                  </c:pt>
                  <c:pt idx="16">
                    <c:v>2016</c:v>
                  </c:pt>
                  <c:pt idx="20">
                    <c:v>2017</c:v>
                  </c:pt>
                </c:lvl>
              </c:multiLvlStrCache>
            </c:multiLvlStrRef>
          </c:cat>
          <c:val>
            <c:numRef>
              <c:f>'[AUGUST ANALYSIS PROPER.xlsx]construction'!$AP$223:$BM$223</c:f>
              <c:numCache>
                <c:formatCode>0</c:formatCode>
                <c:ptCount val="24"/>
                <c:pt idx="0">
                  <c:v>7.4249999999999874</c:v>
                </c:pt>
                <c:pt idx="1">
                  <c:v>7.4249999999999874</c:v>
                </c:pt>
                <c:pt idx="2">
                  <c:v>7.4249999999999874</c:v>
                </c:pt>
                <c:pt idx="3">
                  <c:v>7.4249999999999874</c:v>
                </c:pt>
                <c:pt idx="4">
                  <c:v>7.4249999999999874</c:v>
                </c:pt>
                <c:pt idx="5">
                  <c:v>7.4249999999999874</c:v>
                </c:pt>
                <c:pt idx="6">
                  <c:v>8.5875000000000004</c:v>
                </c:pt>
                <c:pt idx="7">
                  <c:v>8.5875000000000004</c:v>
                </c:pt>
                <c:pt idx="8">
                  <c:v>8.5875000000000004</c:v>
                </c:pt>
                <c:pt idx="9">
                  <c:v>8.5875000000000004</c:v>
                </c:pt>
                <c:pt idx="10">
                  <c:v>8.5875000000000004</c:v>
                </c:pt>
                <c:pt idx="11">
                  <c:v>8.5875000000000004</c:v>
                </c:pt>
                <c:pt idx="12">
                  <c:v>8.5875000000000004</c:v>
                </c:pt>
                <c:pt idx="13">
                  <c:v>8.5875000000000004</c:v>
                </c:pt>
                <c:pt idx="14">
                  <c:v>8.5875000000000004</c:v>
                </c:pt>
                <c:pt idx="15">
                  <c:v>8.5875000000000004</c:v>
                </c:pt>
                <c:pt idx="16">
                  <c:v>8.5875000000000004</c:v>
                </c:pt>
                <c:pt idx="17">
                  <c:v>8.5875000000000004</c:v>
                </c:pt>
                <c:pt idx="18">
                  <c:v>7.4249999999999874</c:v>
                </c:pt>
                <c:pt idx="19">
                  <c:v>7.4249999999999874</c:v>
                </c:pt>
                <c:pt idx="20">
                  <c:v>7.4249999999999874</c:v>
                </c:pt>
                <c:pt idx="21">
                  <c:v>7.4249999999999874</c:v>
                </c:pt>
                <c:pt idx="22">
                  <c:v>6.75</c:v>
                </c:pt>
                <c:pt idx="23">
                  <c:v>6.75</c:v>
                </c:pt>
              </c:numCache>
            </c:numRef>
          </c:val>
        </c:ser>
        <c:ser>
          <c:idx val="4"/>
          <c:order val="4"/>
          <c:tx>
            <c:strRef>
              <c:f>'[AUGUST ANALYSIS PROPER.xlsx]construction'!$AO$224</c:f>
              <c:strCache>
                <c:ptCount val="1"/>
                <c:pt idx="0">
                  <c:v>Residential</c:v>
                </c:pt>
              </c:strCache>
            </c:strRef>
          </c:tx>
          <c:invertIfNegative val="0"/>
          <c:cat>
            <c:multiLvlStrRef>
              <c:f>'[AUGUST ANALYSIS PROPER.xlsx]construction'!$O$4:$AL$5</c:f>
              <c:multiLvlStrCache>
                <c:ptCount val="24"/>
                <c:lvl>
                  <c:pt idx="0">
                    <c:v>Q1</c:v>
                  </c:pt>
                  <c:pt idx="1">
                    <c:v>Q2</c:v>
                  </c:pt>
                  <c:pt idx="2">
                    <c:v>Q3</c:v>
                  </c:pt>
                  <c:pt idx="3">
                    <c:v>Q4</c:v>
                  </c:pt>
                  <c:pt idx="4">
                    <c:v>Q1</c:v>
                  </c:pt>
                  <c:pt idx="5">
                    <c:v>Q2</c:v>
                  </c:pt>
                  <c:pt idx="6">
                    <c:v>Q3</c:v>
                  </c:pt>
                  <c:pt idx="7">
                    <c:v>Q4</c:v>
                  </c:pt>
                  <c:pt idx="8">
                    <c:v>Q1</c:v>
                  </c:pt>
                  <c:pt idx="9">
                    <c:v>Q2</c:v>
                  </c:pt>
                  <c:pt idx="10">
                    <c:v>Q3</c:v>
                  </c:pt>
                  <c:pt idx="11">
                    <c:v>Q4</c:v>
                  </c:pt>
                  <c:pt idx="12">
                    <c:v>Q1</c:v>
                  </c:pt>
                  <c:pt idx="13">
                    <c:v>Q2</c:v>
                  </c:pt>
                  <c:pt idx="14">
                    <c:v>Q3</c:v>
                  </c:pt>
                  <c:pt idx="15">
                    <c:v>Q4</c:v>
                  </c:pt>
                  <c:pt idx="16">
                    <c:v>Q1</c:v>
                  </c:pt>
                  <c:pt idx="17">
                    <c:v>Q2</c:v>
                  </c:pt>
                  <c:pt idx="18">
                    <c:v>Q3</c:v>
                  </c:pt>
                  <c:pt idx="19">
                    <c:v>Q4</c:v>
                  </c:pt>
                  <c:pt idx="20">
                    <c:v>Q1</c:v>
                  </c:pt>
                  <c:pt idx="21">
                    <c:v>Q2</c:v>
                  </c:pt>
                  <c:pt idx="22">
                    <c:v>Q3</c:v>
                  </c:pt>
                  <c:pt idx="23">
                    <c:v>Q4</c:v>
                  </c:pt>
                </c:lvl>
                <c:lvl>
                  <c:pt idx="0">
                    <c:v>2012</c:v>
                  </c:pt>
                  <c:pt idx="4">
                    <c:v>2013</c:v>
                  </c:pt>
                  <c:pt idx="8">
                    <c:v>2014</c:v>
                  </c:pt>
                  <c:pt idx="12">
                    <c:v>2015</c:v>
                  </c:pt>
                  <c:pt idx="16">
                    <c:v>2016</c:v>
                  </c:pt>
                  <c:pt idx="20">
                    <c:v>2017</c:v>
                  </c:pt>
                </c:lvl>
              </c:multiLvlStrCache>
            </c:multiLvlStrRef>
          </c:cat>
          <c:val>
            <c:numRef>
              <c:f>'[AUGUST ANALYSIS PROPER.xlsx]construction'!$AP$224:$BM$224</c:f>
              <c:numCache>
                <c:formatCode>0</c:formatCode>
                <c:ptCount val="24"/>
                <c:pt idx="0">
                  <c:v>0</c:v>
                </c:pt>
                <c:pt idx="1">
                  <c:v>0</c:v>
                </c:pt>
                <c:pt idx="2">
                  <c:v>0</c:v>
                </c:pt>
                <c:pt idx="3">
                  <c:v>0</c:v>
                </c:pt>
                <c:pt idx="4">
                  <c:v>256.98415979999868</c:v>
                </c:pt>
                <c:pt idx="5">
                  <c:v>347.12762646666658</c:v>
                </c:pt>
                <c:pt idx="6">
                  <c:v>367.07333609999961</c:v>
                </c:pt>
                <c:pt idx="7">
                  <c:v>399.47355186999891</c:v>
                </c:pt>
                <c:pt idx="8">
                  <c:v>457.39965187000001</c:v>
                </c:pt>
                <c:pt idx="9">
                  <c:v>494.4078264614285</c:v>
                </c:pt>
                <c:pt idx="10">
                  <c:v>494.4078264614285</c:v>
                </c:pt>
                <c:pt idx="11">
                  <c:v>414.0858264614285</c:v>
                </c:pt>
                <c:pt idx="12">
                  <c:v>316.29253329142853</c:v>
                </c:pt>
                <c:pt idx="13">
                  <c:v>223.41645584142859</c:v>
                </c:pt>
                <c:pt idx="14">
                  <c:v>171.3017098214286</c:v>
                </c:pt>
                <c:pt idx="15">
                  <c:v>171.3017098214286</c:v>
                </c:pt>
                <c:pt idx="16">
                  <c:v>28.55528125</c:v>
                </c:pt>
                <c:pt idx="17">
                  <c:v>8.5552812500000002</c:v>
                </c:pt>
                <c:pt idx="18">
                  <c:v>8.5552812500000002</c:v>
                </c:pt>
                <c:pt idx="19">
                  <c:v>8.5552812500000002</c:v>
                </c:pt>
                <c:pt idx="20">
                  <c:v>0</c:v>
                </c:pt>
                <c:pt idx="21">
                  <c:v>0</c:v>
                </c:pt>
                <c:pt idx="22">
                  <c:v>0</c:v>
                </c:pt>
                <c:pt idx="23">
                  <c:v>0</c:v>
                </c:pt>
              </c:numCache>
            </c:numRef>
          </c:val>
        </c:ser>
        <c:ser>
          <c:idx val="5"/>
          <c:order val="5"/>
          <c:tx>
            <c:strRef>
              <c:f>'[AUGUST ANALYSIS PROPER.xlsx]construction'!$AO$225</c:f>
              <c:strCache>
                <c:ptCount val="1"/>
                <c:pt idx="0">
                  <c:v>Roading</c:v>
                </c:pt>
              </c:strCache>
            </c:strRef>
          </c:tx>
          <c:invertIfNegative val="0"/>
          <c:cat>
            <c:multiLvlStrRef>
              <c:f>'[AUGUST ANALYSIS PROPER.xlsx]construction'!$O$4:$AL$5</c:f>
              <c:multiLvlStrCache>
                <c:ptCount val="24"/>
                <c:lvl>
                  <c:pt idx="0">
                    <c:v>Q1</c:v>
                  </c:pt>
                  <c:pt idx="1">
                    <c:v>Q2</c:v>
                  </c:pt>
                  <c:pt idx="2">
                    <c:v>Q3</c:v>
                  </c:pt>
                  <c:pt idx="3">
                    <c:v>Q4</c:v>
                  </c:pt>
                  <c:pt idx="4">
                    <c:v>Q1</c:v>
                  </c:pt>
                  <c:pt idx="5">
                    <c:v>Q2</c:v>
                  </c:pt>
                  <c:pt idx="6">
                    <c:v>Q3</c:v>
                  </c:pt>
                  <c:pt idx="7">
                    <c:v>Q4</c:v>
                  </c:pt>
                  <c:pt idx="8">
                    <c:v>Q1</c:v>
                  </c:pt>
                  <c:pt idx="9">
                    <c:v>Q2</c:v>
                  </c:pt>
                  <c:pt idx="10">
                    <c:v>Q3</c:v>
                  </c:pt>
                  <c:pt idx="11">
                    <c:v>Q4</c:v>
                  </c:pt>
                  <c:pt idx="12">
                    <c:v>Q1</c:v>
                  </c:pt>
                  <c:pt idx="13">
                    <c:v>Q2</c:v>
                  </c:pt>
                  <c:pt idx="14">
                    <c:v>Q3</c:v>
                  </c:pt>
                  <c:pt idx="15">
                    <c:v>Q4</c:v>
                  </c:pt>
                  <c:pt idx="16">
                    <c:v>Q1</c:v>
                  </c:pt>
                  <c:pt idx="17">
                    <c:v>Q2</c:v>
                  </c:pt>
                  <c:pt idx="18">
                    <c:v>Q3</c:v>
                  </c:pt>
                  <c:pt idx="19">
                    <c:v>Q4</c:v>
                  </c:pt>
                  <c:pt idx="20">
                    <c:v>Q1</c:v>
                  </c:pt>
                  <c:pt idx="21">
                    <c:v>Q2</c:v>
                  </c:pt>
                  <c:pt idx="22">
                    <c:v>Q3</c:v>
                  </c:pt>
                  <c:pt idx="23">
                    <c:v>Q4</c:v>
                  </c:pt>
                </c:lvl>
                <c:lvl>
                  <c:pt idx="0">
                    <c:v>2012</c:v>
                  </c:pt>
                  <c:pt idx="4">
                    <c:v>2013</c:v>
                  </c:pt>
                  <c:pt idx="8">
                    <c:v>2014</c:v>
                  </c:pt>
                  <c:pt idx="12">
                    <c:v>2015</c:v>
                  </c:pt>
                  <c:pt idx="16">
                    <c:v>2016</c:v>
                  </c:pt>
                  <c:pt idx="20">
                    <c:v>2017</c:v>
                  </c:pt>
                </c:lvl>
              </c:multiLvlStrCache>
            </c:multiLvlStrRef>
          </c:cat>
          <c:val>
            <c:numRef>
              <c:f>'[AUGUST ANALYSIS PROPER.xlsx]construction'!$AP$225:$BM$225</c:f>
              <c:numCache>
                <c:formatCode>0</c:formatCode>
                <c:ptCount val="24"/>
                <c:pt idx="0">
                  <c:v>1</c:v>
                </c:pt>
                <c:pt idx="1">
                  <c:v>1</c:v>
                </c:pt>
                <c:pt idx="2">
                  <c:v>1</c:v>
                </c:pt>
                <c:pt idx="3">
                  <c:v>1</c:v>
                </c:pt>
                <c:pt idx="4">
                  <c:v>3.9022642857142831</c:v>
                </c:pt>
                <c:pt idx="5">
                  <c:v>3.9022642857142831</c:v>
                </c:pt>
                <c:pt idx="6">
                  <c:v>3.9022642857142831</c:v>
                </c:pt>
                <c:pt idx="7">
                  <c:v>3.9022642857142831</c:v>
                </c:pt>
                <c:pt idx="8">
                  <c:v>3.9022642857142831</c:v>
                </c:pt>
                <c:pt idx="9">
                  <c:v>2.9022642857142831</c:v>
                </c:pt>
                <c:pt idx="10">
                  <c:v>16.246764285714281</c:v>
                </c:pt>
                <c:pt idx="11">
                  <c:v>18.210178571428571</c:v>
                </c:pt>
                <c:pt idx="12">
                  <c:v>45.760178571428568</c:v>
                </c:pt>
                <c:pt idx="13">
                  <c:v>47.260178571428568</c:v>
                </c:pt>
                <c:pt idx="14">
                  <c:v>62.974464285714078</c:v>
                </c:pt>
                <c:pt idx="15">
                  <c:v>62.974464285714078</c:v>
                </c:pt>
                <c:pt idx="16">
                  <c:v>72.174464285714294</c:v>
                </c:pt>
                <c:pt idx="17">
                  <c:v>72.174464285714294</c:v>
                </c:pt>
                <c:pt idx="18">
                  <c:v>68.808785714285392</c:v>
                </c:pt>
                <c:pt idx="19">
                  <c:v>60.208785714285732</c:v>
                </c:pt>
                <c:pt idx="20">
                  <c:v>38.95878571428571</c:v>
                </c:pt>
                <c:pt idx="21">
                  <c:v>38.95878571428571</c:v>
                </c:pt>
                <c:pt idx="22">
                  <c:v>31.214285714285719</c:v>
                </c:pt>
                <c:pt idx="23">
                  <c:v>31.214285714285719</c:v>
                </c:pt>
              </c:numCache>
            </c:numRef>
          </c:val>
        </c:ser>
        <c:dLbls>
          <c:showLegendKey val="0"/>
          <c:showVal val="0"/>
          <c:showCatName val="0"/>
          <c:showSerName val="0"/>
          <c:showPercent val="0"/>
          <c:showBubbleSize val="0"/>
        </c:dLbls>
        <c:gapWidth val="10"/>
        <c:overlap val="100"/>
        <c:axId val="121804672"/>
        <c:axId val="121806208"/>
      </c:barChart>
      <c:lineChart>
        <c:grouping val="standard"/>
        <c:varyColors val="0"/>
        <c:ser>
          <c:idx val="6"/>
          <c:order val="6"/>
          <c:tx>
            <c:strRef>
              <c:f>'[AUGUST ANALYSIS PROPER.xlsx]construction'!$N$236</c:f>
              <c:strCache>
                <c:ptCount val="1"/>
                <c:pt idx="0">
                  <c:v>Project Count</c:v>
                </c:pt>
              </c:strCache>
            </c:strRef>
          </c:tx>
          <c:marker>
            <c:symbol val="none"/>
          </c:marker>
          <c:cat>
            <c:multiLvlStrRef>
              <c:f>'[AUGUST ANALYSIS PROPER.xlsx]construction'!$O$4:$AL$5</c:f>
              <c:multiLvlStrCache>
                <c:ptCount val="24"/>
                <c:lvl>
                  <c:pt idx="0">
                    <c:v>Q1</c:v>
                  </c:pt>
                  <c:pt idx="1">
                    <c:v>Q2</c:v>
                  </c:pt>
                  <c:pt idx="2">
                    <c:v>Q3</c:v>
                  </c:pt>
                  <c:pt idx="3">
                    <c:v>Q4</c:v>
                  </c:pt>
                  <c:pt idx="4">
                    <c:v>Q1</c:v>
                  </c:pt>
                  <c:pt idx="5">
                    <c:v>Q2</c:v>
                  </c:pt>
                  <c:pt idx="6">
                    <c:v>Q3</c:v>
                  </c:pt>
                  <c:pt idx="7">
                    <c:v>Q4</c:v>
                  </c:pt>
                  <c:pt idx="8">
                    <c:v>Q1</c:v>
                  </c:pt>
                  <c:pt idx="9">
                    <c:v>Q2</c:v>
                  </c:pt>
                  <c:pt idx="10">
                    <c:v>Q3</c:v>
                  </c:pt>
                  <c:pt idx="11">
                    <c:v>Q4</c:v>
                  </c:pt>
                  <c:pt idx="12">
                    <c:v>Q1</c:v>
                  </c:pt>
                  <c:pt idx="13">
                    <c:v>Q2</c:v>
                  </c:pt>
                  <c:pt idx="14">
                    <c:v>Q3</c:v>
                  </c:pt>
                  <c:pt idx="15">
                    <c:v>Q4</c:v>
                  </c:pt>
                  <c:pt idx="16">
                    <c:v>Q1</c:v>
                  </c:pt>
                  <c:pt idx="17">
                    <c:v>Q2</c:v>
                  </c:pt>
                  <c:pt idx="18">
                    <c:v>Q3</c:v>
                  </c:pt>
                  <c:pt idx="19">
                    <c:v>Q4</c:v>
                  </c:pt>
                  <c:pt idx="20">
                    <c:v>Q1</c:v>
                  </c:pt>
                  <c:pt idx="21">
                    <c:v>Q2</c:v>
                  </c:pt>
                  <c:pt idx="22">
                    <c:v>Q3</c:v>
                  </c:pt>
                  <c:pt idx="23">
                    <c:v>Q4</c:v>
                  </c:pt>
                </c:lvl>
                <c:lvl>
                  <c:pt idx="0">
                    <c:v>2012</c:v>
                  </c:pt>
                  <c:pt idx="4">
                    <c:v>2013</c:v>
                  </c:pt>
                  <c:pt idx="8">
                    <c:v>2014</c:v>
                  </c:pt>
                  <c:pt idx="12">
                    <c:v>2015</c:v>
                  </c:pt>
                  <c:pt idx="16">
                    <c:v>2016</c:v>
                  </c:pt>
                  <c:pt idx="20">
                    <c:v>2017</c:v>
                  </c:pt>
                </c:lvl>
              </c:multiLvlStrCache>
            </c:multiLvlStrRef>
          </c:cat>
          <c:val>
            <c:numRef>
              <c:f>'[AUGUST ANALYSIS PROPER.xlsx]construction'!$O$236:$AL$236</c:f>
              <c:numCache>
                <c:formatCode>0</c:formatCode>
                <c:ptCount val="24"/>
                <c:pt idx="0">
                  <c:v>7</c:v>
                </c:pt>
                <c:pt idx="1">
                  <c:v>7</c:v>
                </c:pt>
                <c:pt idx="2">
                  <c:v>8</c:v>
                </c:pt>
                <c:pt idx="3">
                  <c:v>10</c:v>
                </c:pt>
                <c:pt idx="4">
                  <c:v>17</c:v>
                </c:pt>
                <c:pt idx="5">
                  <c:v>18</c:v>
                </c:pt>
                <c:pt idx="6">
                  <c:v>29</c:v>
                </c:pt>
                <c:pt idx="7">
                  <c:v>33</c:v>
                </c:pt>
                <c:pt idx="8">
                  <c:v>36</c:v>
                </c:pt>
                <c:pt idx="9">
                  <c:v>48</c:v>
                </c:pt>
                <c:pt idx="10">
                  <c:v>57</c:v>
                </c:pt>
                <c:pt idx="11">
                  <c:v>69</c:v>
                </c:pt>
                <c:pt idx="12">
                  <c:v>74</c:v>
                </c:pt>
                <c:pt idx="13">
                  <c:v>70</c:v>
                </c:pt>
                <c:pt idx="14">
                  <c:v>64</c:v>
                </c:pt>
                <c:pt idx="15">
                  <c:v>60</c:v>
                </c:pt>
                <c:pt idx="16">
                  <c:v>55</c:v>
                </c:pt>
                <c:pt idx="17">
                  <c:v>52</c:v>
                </c:pt>
                <c:pt idx="18">
                  <c:v>35</c:v>
                </c:pt>
                <c:pt idx="19">
                  <c:v>35</c:v>
                </c:pt>
                <c:pt idx="20">
                  <c:v>27</c:v>
                </c:pt>
                <c:pt idx="21">
                  <c:v>20</c:v>
                </c:pt>
                <c:pt idx="22">
                  <c:v>28</c:v>
                </c:pt>
                <c:pt idx="23">
                  <c:v>24</c:v>
                </c:pt>
              </c:numCache>
            </c:numRef>
          </c:val>
          <c:smooth val="0"/>
        </c:ser>
        <c:dLbls>
          <c:showLegendKey val="0"/>
          <c:showVal val="0"/>
          <c:showCatName val="0"/>
          <c:showSerName val="0"/>
          <c:showPercent val="0"/>
          <c:showBubbleSize val="0"/>
        </c:dLbls>
        <c:marker val="1"/>
        <c:smooth val="0"/>
        <c:axId val="121818496"/>
        <c:axId val="121816576"/>
      </c:lineChart>
      <c:catAx>
        <c:axId val="121804672"/>
        <c:scaling>
          <c:orientation val="minMax"/>
        </c:scaling>
        <c:delete val="0"/>
        <c:axPos val="b"/>
        <c:numFmt formatCode="General" sourceLinked="0"/>
        <c:majorTickMark val="none"/>
        <c:minorTickMark val="none"/>
        <c:tickLblPos val="nextTo"/>
        <c:crossAx val="121806208"/>
        <c:crosses val="autoZero"/>
        <c:auto val="1"/>
        <c:lblAlgn val="ctr"/>
        <c:lblOffset val="100"/>
        <c:noMultiLvlLbl val="0"/>
      </c:catAx>
      <c:valAx>
        <c:axId val="121806208"/>
        <c:scaling>
          <c:orientation val="minMax"/>
        </c:scaling>
        <c:delete val="0"/>
        <c:axPos val="l"/>
        <c:majorGridlines/>
        <c:title>
          <c:tx>
            <c:rich>
              <a:bodyPr rot="-5400000" vert="horz"/>
              <a:lstStyle/>
              <a:p>
                <a:pPr>
                  <a:defRPr/>
                </a:pPr>
                <a:r>
                  <a:rPr lang="en-NZ"/>
                  <a:t>Construction Expenditure per Quarter ($ mil)</a:t>
                </a:r>
              </a:p>
            </c:rich>
          </c:tx>
          <c:layout/>
          <c:overlay val="0"/>
        </c:title>
        <c:numFmt formatCode="0" sourceLinked="1"/>
        <c:majorTickMark val="none"/>
        <c:minorTickMark val="none"/>
        <c:tickLblPos val="nextTo"/>
        <c:spPr>
          <a:ln w="9525">
            <a:noFill/>
          </a:ln>
        </c:spPr>
        <c:crossAx val="121804672"/>
        <c:crosses val="autoZero"/>
        <c:crossBetween val="between"/>
      </c:valAx>
      <c:valAx>
        <c:axId val="121816576"/>
        <c:scaling>
          <c:orientation val="minMax"/>
        </c:scaling>
        <c:delete val="0"/>
        <c:axPos val="r"/>
        <c:title>
          <c:tx>
            <c:rich>
              <a:bodyPr rot="-5400000" vert="horz"/>
              <a:lstStyle/>
              <a:p>
                <a:pPr>
                  <a:defRPr/>
                </a:pPr>
                <a:r>
                  <a:rPr lang="en-NZ"/>
                  <a:t>Number of Projects</a:t>
                </a:r>
                <a:r>
                  <a:rPr lang="en-NZ" baseline="0"/>
                  <a:t> per quarter</a:t>
                </a:r>
                <a:endParaRPr lang="en-NZ"/>
              </a:p>
            </c:rich>
          </c:tx>
          <c:layout/>
          <c:overlay val="0"/>
        </c:title>
        <c:numFmt formatCode="0" sourceLinked="1"/>
        <c:majorTickMark val="out"/>
        <c:minorTickMark val="none"/>
        <c:tickLblPos val="nextTo"/>
        <c:crossAx val="121818496"/>
        <c:crosses val="max"/>
        <c:crossBetween val="between"/>
      </c:valAx>
      <c:catAx>
        <c:axId val="121818496"/>
        <c:scaling>
          <c:orientation val="minMax"/>
        </c:scaling>
        <c:delete val="1"/>
        <c:axPos val="b"/>
        <c:numFmt formatCode="General" sourceLinked="1"/>
        <c:majorTickMark val="out"/>
        <c:minorTickMark val="none"/>
        <c:tickLblPos val="nextTo"/>
        <c:crossAx val="121816576"/>
        <c:crosses val="autoZero"/>
        <c:auto val="1"/>
        <c:lblAlgn val="ctr"/>
        <c:lblOffset val="100"/>
        <c:noMultiLvlLbl val="0"/>
      </c:catAx>
    </c:plotArea>
    <c:legend>
      <c:legendPos val="b"/>
      <c:layout/>
      <c:overlay val="0"/>
    </c:legend>
    <c:plotVisOnly val="1"/>
    <c:dispBlanksAs val="gap"/>
    <c:showDLblsOverMax val="0"/>
  </c:chart>
  <c:externalData r:id="rId2">
    <c:autoUpdate val="0"/>
  </c:externalData>
</c:chartSpace>
</file>

<file path=ppt/drawings/_rels/vmlDrawing1.vml.rels><?xml version="1.0" encoding="UTF-8" standalone="yes"?>
<Relationships xmlns="http://schemas.openxmlformats.org/package/2006/relationships"><Relationship Id="rId1" Type="http://schemas.openxmlformats.org/officeDocument/2006/relationships/image" Target="../media/image6.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7.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6332"/>
          </a:xfrm>
          <a:prstGeom prst="rect">
            <a:avLst/>
          </a:prstGeom>
        </p:spPr>
        <p:txBody>
          <a:bodyPr vert="horz" lIns="91440" tIns="45720" rIns="91440" bIns="45720" rtlCol="0"/>
          <a:lstStyle>
            <a:lvl1pPr algn="l">
              <a:defRPr sz="1200"/>
            </a:lvl1pPr>
          </a:lstStyle>
          <a:p>
            <a:endParaRPr lang="en-NZ"/>
          </a:p>
        </p:txBody>
      </p:sp>
      <p:sp>
        <p:nvSpPr>
          <p:cNvPr id="3" name="Date Placeholder 2"/>
          <p:cNvSpPr>
            <a:spLocks noGrp="1"/>
          </p:cNvSpPr>
          <p:nvPr>
            <p:ph type="dt" idx="1"/>
          </p:nvPr>
        </p:nvSpPr>
        <p:spPr>
          <a:xfrm>
            <a:off x="3850443" y="0"/>
            <a:ext cx="2945659" cy="496332"/>
          </a:xfrm>
          <a:prstGeom prst="rect">
            <a:avLst/>
          </a:prstGeom>
        </p:spPr>
        <p:txBody>
          <a:bodyPr vert="horz" lIns="91440" tIns="45720" rIns="91440" bIns="45720" rtlCol="0"/>
          <a:lstStyle>
            <a:lvl1pPr algn="r">
              <a:defRPr sz="1200"/>
            </a:lvl1pPr>
          </a:lstStyle>
          <a:p>
            <a:fld id="{FBFCDF22-B8CB-4786-9D7C-25DA4B902E5A}" type="datetimeFigureOut">
              <a:rPr lang="en-NZ" smtClean="0"/>
              <a:t>13/05/2014</a:t>
            </a:fld>
            <a:endParaRPr lang="en-NZ"/>
          </a:p>
        </p:txBody>
      </p:sp>
      <p:sp>
        <p:nvSpPr>
          <p:cNvPr id="4" name="Slide Image Placeholder 3"/>
          <p:cNvSpPr>
            <a:spLocks noGrp="1" noRot="1" noChangeAspect="1"/>
          </p:cNvSpPr>
          <p:nvPr>
            <p:ph type="sldImg" idx="2"/>
          </p:nvPr>
        </p:nvSpPr>
        <p:spPr>
          <a:xfrm>
            <a:off x="917575" y="744538"/>
            <a:ext cx="4962525" cy="3722687"/>
          </a:xfrm>
          <a:prstGeom prst="rect">
            <a:avLst/>
          </a:prstGeom>
          <a:noFill/>
          <a:ln w="12700">
            <a:solidFill>
              <a:prstClr val="black"/>
            </a:solidFill>
          </a:ln>
        </p:spPr>
        <p:txBody>
          <a:bodyPr vert="horz" lIns="91440" tIns="45720" rIns="91440" bIns="45720" rtlCol="0" anchor="ctr"/>
          <a:lstStyle/>
          <a:p>
            <a:endParaRPr lang="en-NZ"/>
          </a:p>
        </p:txBody>
      </p:sp>
      <p:sp>
        <p:nvSpPr>
          <p:cNvPr id="5" name="Notes Placeholder 4"/>
          <p:cNvSpPr>
            <a:spLocks noGrp="1"/>
          </p:cNvSpPr>
          <p:nvPr>
            <p:ph type="body" sz="quarter" idx="3"/>
          </p:nvPr>
        </p:nvSpPr>
        <p:spPr>
          <a:xfrm>
            <a:off x="679768" y="4715153"/>
            <a:ext cx="5438140" cy="4466987"/>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6" name="Footer Placeholder 5"/>
          <p:cNvSpPr>
            <a:spLocks noGrp="1"/>
          </p:cNvSpPr>
          <p:nvPr>
            <p:ph type="ftr" sz="quarter" idx="4"/>
          </p:nvPr>
        </p:nvSpPr>
        <p:spPr>
          <a:xfrm>
            <a:off x="0" y="9428583"/>
            <a:ext cx="2945659" cy="496332"/>
          </a:xfrm>
          <a:prstGeom prst="rect">
            <a:avLst/>
          </a:prstGeom>
        </p:spPr>
        <p:txBody>
          <a:bodyPr vert="horz" lIns="91440" tIns="45720" rIns="91440" bIns="45720" rtlCol="0" anchor="b"/>
          <a:lstStyle>
            <a:lvl1pPr algn="l">
              <a:defRPr sz="1200"/>
            </a:lvl1pPr>
          </a:lstStyle>
          <a:p>
            <a:endParaRPr lang="en-NZ"/>
          </a:p>
        </p:txBody>
      </p:sp>
      <p:sp>
        <p:nvSpPr>
          <p:cNvPr id="7" name="Slide Number Placeholder 6"/>
          <p:cNvSpPr>
            <a:spLocks noGrp="1"/>
          </p:cNvSpPr>
          <p:nvPr>
            <p:ph type="sldNum" sz="quarter" idx="5"/>
          </p:nvPr>
        </p:nvSpPr>
        <p:spPr>
          <a:xfrm>
            <a:off x="3850443" y="9428583"/>
            <a:ext cx="2945659" cy="496332"/>
          </a:xfrm>
          <a:prstGeom prst="rect">
            <a:avLst/>
          </a:prstGeom>
        </p:spPr>
        <p:txBody>
          <a:bodyPr vert="horz" lIns="91440" tIns="45720" rIns="91440" bIns="45720" rtlCol="0" anchor="b"/>
          <a:lstStyle>
            <a:lvl1pPr algn="r">
              <a:defRPr sz="1200"/>
            </a:lvl1pPr>
          </a:lstStyle>
          <a:p>
            <a:fld id="{7012A3DC-5E7E-494F-B3BB-7B6BAF47EEFD}" type="slidenum">
              <a:rPr lang="en-NZ" smtClean="0"/>
              <a:t>‹#›</a:t>
            </a:fld>
            <a:endParaRPr lang="en-NZ"/>
          </a:p>
        </p:txBody>
      </p:sp>
    </p:spTree>
    <p:extLst>
      <p:ext uri="{BB962C8B-B14F-4D97-AF65-F5344CB8AC3E}">
        <p14:creationId xmlns:p14="http://schemas.microsoft.com/office/powerpoint/2010/main" val="408772695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NZ" dirty="0"/>
          </a:p>
        </p:txBody>
      </p:sp>
      <p:sp>
        <p:nvSpPr>
          <p:cNvPr id="4" name="Slide Number Placeholder 3"/>
          <p:cNvSpPr>
            <a:spLocks noGrp="1"/>
          </p:cNvSpPr>
          <p:nvPr>
            <p:ph type="sldNum" sz="quarter" idx="10"/>
          </p:nvPr>
        </p:nvSpPr>
        <p:spPr/>
        <p:txBody>
          <a:bodyPr/>
          <a:lstStyle/>
          <a:p>
            <a:pPr>
              <a:defRPr/>
            </a:pPr>
            <a:fld id="{54550569-88E2-4362-9C85-36006AEC2EB9}" type="slidenum">
              <a:rPr lang="en-NZ" smtClean="0">
                <a:solidFill>
                  <a:prstClr val="black"/>
                </a:solidFill>
              </a:rPr>
              <a:pPr>
                <a:defRPr/>
              </a:pPr>
              <a:t>1</a:t>
            </a:fld>
            <a:endParaRPr lang="en-NZ">
              <a:solidFill>
                <a:prstClr val="black"/>
              </a:solidFill>
            </a:endParaRPr>
          </a:p>
        </p:txBody>
      </p:sp>
    </p:spTree>
    <p:extLst>
      <p:ext uri="{BB962C8B-B14F-4D97-AF65-F5344CB8AC3E}">
        <p14:creationId xmlns:p14="http://schemas.microsoft.com/office/powerpoint/2010/main" val="71146383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325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NZ" dirty="0" smtClean="0"/>
          </a:p>
          <a:p>
            <a:r>
              <a:rPr lang="en-NZ" dirty="0" smtClean="0"/>
              <a:t>This chart shows how people travelled before the earthquakes.</a:t>
            </a:r>
          </a:p>
          <a:p>
            <a:r>
              <a:rPr lang="en-NZ" dirty="0" smtClean="0"/>
              <a:t>Around 90% travel by car as either a passenger or driver.</a:t>
            </a:r>
          </a:p>
          <a:p>
            <a:r>
              <a:rPr lang="en-NZ" dirty="0" smtClean="0"/>
              <a:t>Our transport modelling has projected this to 2041 showing an increase of around 70,000 vehicles. </a:t>
            </a:r>
          </a:p>
          <a:p>
            <a:r>
              <a:rPr lang="en-NZ" dirty="0" smtClean="0"/>
              <a:t>If we continue doing business as usual, by 2041 the city will suffer congestion and require more space for </a:t>
            </a:r>
            <a:r>
              <a:rPr lang="en-NZ" dirty="0" err="1" smtClean="0"/>
              <a:t>carparking</a:t>
            </a:r>
            <a:r>
              <a:rPr lang="en-NZ" dirty="0" smtClean="0"/>
              <a:t>.</a:t>
            </a:r>
            <a:endParaRPr lang="en-NZ" sz="1400" dirty="0" smtClean="0"/>
          </a:p>
          <a:p>
            <a:pPr marL="628650" lvl="1" indent="-171450" eaLnBrk="1" hangingPunct="1">
              <a:spcBef>
                <a:spcPct val="0"/>
              </a:spcBef>
              <a:buFontTx/>
              <a:buChar char="-"/>
            </a:pPr>
            <a:endParaRPr lang="en-NZ" dirty="0" smtClean="0"/>
          </a:p>
          <a:p>
            <a:pPr eaLnBrk="1" hangingPunct="1">
              <a:spcBef>
                <a:spcPct val="0"/>
              </a:spcBef>
            </a:pPr>
            <a:endParaRPr lang="en-NZ" dirty="0" smtClean="0"/>
          </a:p>
        </p:txBody>
      </p:sp>
      <p:sp>
        <p:nvSpPr>
          <p:cNvPr id="5325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pitchFamily="34" charset="0"/>
                <a:ea typeface="MS PGothic" pitchFamily="34" charset="-128"/>
              </a:defRPr>
            </a:lvl1pPr>
            <a:lvl2pPr marL="742950" indent="-285750" eaLnBrk="0" hangingPunct="0">
              <a:defRPr>
                <a:solidFill>
                  <a:schemeClr val="tx1"/>
                </a:solidFill>
                <a:latin typeface="Calibri" pitchFamily="34" charset="0"/>
                <a:ea typeface="MS PGothic" pitchFamily="34" charset="-128"/>
              </a:defRPr>
            </a:lvl2pPr>
            <a:lvl3pPr marL="1143000" indent="-228600" eaLnBrk="0" hangingPunct="0">
              <a:defRPr>
                <a:solidFill>
                  <a:schemeClr val="tx1"/>
                </a:solidFill>
                <a:latin typeface="Calibri" pitchFamily="34" charset="0"/>
                <a:ea typeface="MS PGothic" pitchFamily="34" charset="-128"/>
              </a:defRPr>
            </a:lvl3pPr>
            <a:lvl4pPr marL="1600200" indent="-228600" eaLnBrk="0" hangingPunct="0">
              <a:defRPr>
                <a:solidFill>
                  <a:schemeClr val="tx1"/>
                </a:solidFill>
                <a:latin typeface="Calibri" pitchFamily="34" charset="0"/>
                <a:ea typeface="MS PGothic" pitchFamily="34" charset="-128"/>
              </a:defRPr>
            </a:lvl4pPr>
            <a:lvl5pPr marL="2057400" indent="-228600" eaLnBrk="0" hangingPunct="0">
              <a:defRPr>
                <a:solidFill>
                  <a:schemeClr val="tx1"/>
                </a:solidFill>
                <a:latin typeface="Calibri" pitchFamily="34"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Calibri" pitchFamily="34"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Calibri" pitchFamily="34"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Calibri" pitchFamily="34"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Calibri" pitchFamily="34" charset="0"/>
                <a:ea typeface="MS PGothic" pitchFamily="34" charset="-128"/>
              </a:defRPr>
            </a:lvl9pPr>
          </a:lstStyle>
          <a:p>
            <a:pPr eaLnBrk="1" hangingPunct="1"/>
            <a:fld id="{48477288-295D-4A76-9486-8FB62E8D88BF}" type="slidenum">
              <a:rPr lang="en-NZ" smtClean="0"/>
              <a:pPr eaLnBrk="1" hangingPunct="1"/>
              <a:t>27</a:t>
            </a:fld>
            <a:endParaRPr lang="en-NZ"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a:lstStyle/>
          <a:p>
            <a:pPr>
              <a:defRPr/>
            </a:pPr>
            <a:endParaRPr lang="en-NZ" dirty="0" smtClean="0"/>
          </a:p>
          <a:p>
            <a:pPr>
              <a:defRPr/>
            </a:pPr>
            <a:r>
              <a:rPr lang="en-NZ" dirty="0" smtClean="0"/>
              <a:t>The Recovery Plan promotes a significant increase of people living, working and visiting the central city. AAC acknowledges that, as part of this process, by 2041 traffic volumes may return to pre earth quake levels. AAC seeks to enable the increase of people moving throughout the central city without worsening traffic congestion. </a:t>
            </a:r>
            <a:r>
              <a:rPr lang="en-NZ" b="1" i="1" dirty="0" smtClean="0"/>
              <a:t>This will require:</a:t>
            </a:r>
            <a:endParaRPr lang="en-NZ" sz="1400" b="1" i="1" dirty="0" smtClean="0"/>
          </a:p>
          <a:p>
            <a:pPr>
              <a:defRPr/>
            </a:pPr>
            <a:r>
              <a:rPr lang="en-NZ" b="1" i="1" dirty="0" smtClean="0"/>
              <a:t> </a:t>
            </a:r>
            <a:endParaRPr lang="en-NZ" sz="1400" b="1" i="1" dirty="0" smtClean="0"/>
          </a:p>
          <a:p>
            <a:pPr marL="171450" indent="-171450">
              <a:buFont typeface="Arial" pitchFamily="34" charset="0"/>
              <a:buChar char="•"/>
              <a:defRPr/>
            </a:pPr>
            <a:r>
              <a:rPr lang="en-NZ" b="1" i="1" dirty="0" smtClean="0"/>
              <a:t>Tripling bus patronage and cycling accessing the central city with significant associated growth in pedestrian movement as part of the overall journey; and</a:t>
            </a:r>
          </a:p>
          <a:p>
            <a:pPr marL="171450" indent="-171450">
              <a:buFont typeface="Arial" pitchFamily="34" charset="0"/>
              <a:buChar char="•"/>
              <a:defRPr/>
            </a:pPr>
            <a:r>
              <a:rPr lang="en-NZ" b="1" i="1" dirty="0" smtClean="0"/>
              <a:t>Reducing the amount of through traffic traversing the central city.</a:t>
            </a:r>
          </a:p>
          <a:p>
            <a:pPr>
              <a:defRPr/>
            </a:pPr>
            <a:endParaRPr lang="en-NZ" i="1" dirty="0" smtClean="0"/>
          </a:p>
          <a:p>
            <a:pPr>
              <a:defRPr/>
            </a:pPr>
            <a:r>
              <a:rPr lang="en-NZ" dirty="0" smtClean="0"/>
              <a:t>The morning and evening peak periods are the most congested, so the primary shift to cycling and public transport is expected for the commuter journey to work or school.</a:t>
            </a:r>
          </a:p>
          <a:p>
            <a:pPr>
              <a:defRPr/>
            </a:pPr>
            <a:r>
              <a:rPr lang="en-NZ" dirty="0" smtClean="0"/>
              <a:t>We understand that not everyone will, or can, shift travel mode, but  for every current user we  only need tow new users to use cycle or public </a:t>
            </a:r>
            <a:r>
              <a:rPr lang="en-NZ" dirty="0" err="1" smtClean="0"/>
              <a:t>trnasport</a:t>
            </a:r>
            <a:r>
              <a:rPr lang="en-NZ" dirty="0" smtClean="0"/>
              <a:t> to keep traffic volumes at pre EQ and therefore manageable levels.</a:t>
            </a:r>
          </a:p>
          <a:p>
            <a:pPr>
              <a:defRPr/>
            </a:pPr>
            <a:r>
              <a:rPr lang="en-NZ" dirty="0" smtClean="0"/>
              <a:t>This means a safe and reliable network for people and businesses. </a:t>
            </a:r>
            <a:br>
              <a:rPr lang="en-NZ" dirty="0" smtClean="0"/>
            </a:br>
            <a:r>
              <a:rPr lang="en-NZ" dirty="0" smtClean="0"/>
              <a:t>Unexpected delays are unproductive and annoying.</a:t>
            </a:r>
            <a:endParaRPr lang="en-NZ" sz="1400" dirty="0" smtClean="0"/>
          </a:p>
          <a:p>
            <a:pPr marL="628650" lvl="1" indent="-171450" eaLnBrk="1" fontAlgn="auto" hangingPunct="1">
              <a:spcBef>
                <a:spcPts val="0"/>
              </a:spcBef>
              <a:spcAft>
                <a:spcPts val="0"/>
              </a:spcAft>
              <a:buFontTx/>
              <a:buChar char="-"/>
              <a:defRPr/>
            </a:pPr>
            <a:endParaRPr lang="en-NZ" dirty="0" smtClean="0"/>
          </a:p>
          <a:p>
            <a:pPr eaLnBrk="1" fontAlgn="auto" hangingPunct="1">
              <a:spcBef>
                <a:spcPts val="0"/>
              </a:spcBef>
              <a:spcAft>
                <a:spcPts val="0"/>
              </a:spcAft>
              <a:defRPr/>
            </a:pPr>
            <a:endParaRPr lang="en-NZ" dirty="0" smtClean="0"/>
          </a:p>
        </p:txBody>
      </p:sp>
      <p:sp>
        <p:nvSpPr>
          <p:cNvPr id="5530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pitchFamily="34" charset="0"/>
                <a:ea typeface="MS PGothic" pitchFamily="34" charset="-128"/>
              </a:defRPr>
            </a:lvl1pPr>
            <a:lvl2pPr marL="742950" indent="-285750" eaLnBrk="0" hangingPunct="0">
              <a:defRPr>
                <a:solidFill>
                  <a:schemeClr val="tx1"/>
                </a:solidFill>
                <a:latin typeface="Calibri" pitchFamily="34" charset="0"/>
                <a:ea typeface="MS PGothic" pitchFamily="34" charset="-128"/>
              </a:defRPr>
            </a:lvl2pPr>
            <a:lvl3pPr marL="1143000" indent="-228600" eaLnBrk="0" hangingPunct="0">
              <a:defRPr>
                <a:solidFill>
                  <a:schemeClr val="tx1"/>
                </a:solidFill>
                <a:latin typeface="Calibri" pitchFamily="34" charset="0"/>
                <a:ea typeface="MS PGothic" pitchFamily="34" charset="-128"/>
              </a:defRPr>
            </a:lvl3pPr>
            <a:lvl4pPr marL="1600200" indent="-228600" eaLnBrk="0" hangingPunct="0">
              <a:defRPr>
                <a:solidFill>
                  <a:schemeClr val="tx1"/>
                </a:solidFill>
                <a:latin typeface="Calibri" pitchFamily="34" charset="0"/>
                <a:ea typeface="MS PGothic" pitchFamily="34" charset="-128"/>
              </a:defRPr>
            </a:lvl4pPr>
            <a:lvl5pPr marL="2057400" indent="-228600" eaLnBrk="0" hangingPunct="0">
              <a:defRPr>
                <a:solidFill>
                  <a:schemeClr val="tx1"/>
                </a:solidFill>
                <a:latin typeface="Calibri" pitchFamily="34"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Calibri" pitchFamily="34"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Calibri" pitchFamily="34"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Calibri" pitchFamily="34"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Calibri" pitchFamily="34" charset="0"/>
                <a:ea typeface="MS PGothic" pitchFamily="34" charset="-128"/>
              </a:defRPr>
            </a:lvl9pPr>
          </a:lstStyle>
          <a:p>
            <a:pPr eaLnBrk="1" hangingPunct="1"/>
            <a:fld id="{E61DDB28-F7E9-4ED7-8A89-C173F754029B}" type="slidenum">
              <a:rPr lang="en-NZ" smtClean="0"/>
              <a:pPr eaLnBrk="1" hangingPunct="1"/>
              <a:t>28</a:t>
            </a:fld>
            <a:endParaRPr lang="en-NZ"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837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NZ" dirty="0" smtClean="0"/>
          </a:p>
          <a:p>
            <a:r>
              <a:rPr lang="en-NZ" dirty="0" smtClean="0"/>
              <a:t>Lower speeds in the inner core supports a safer network</a:t>
            </a:r>
          </a:p>
          <a:p>
            <a:r>
              <a:rPr lang="en-NZ" dirty="0" smtClean="0"/>
              <a:t>Makes cycling safer and provides amore walkable city centre.</a:t>
            </a:r>
          </a:p>
          <a:p>
            <a:r>
              <a:rPr lang="en-NZ" dirty="0" smtClean="0"/>
              <a:t>Reduces traffic noise for environmental outcomes</a:t>
            </a:r>
          </a:p>
        </p:txBody>
      </p:sp>
      <p:sp>
        <p:nvSpPr>
          <p:cNvPr id="5837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pitchFamily="34" charset="0"/>
                <a:ea typeface="MS PGothic" pitchFamily="34" charset="-128"/>
              </a:defRPr>
            </a:lvl1pPr>
            <a:lvl2pPr marL="742950" indent="-285750" eaLnBrk="0" hangingPunct="0">
              <a:defRPr>
                <a:solidFill>
                  <a:schemeClr val="tx1"/>
                </a:solidFill>
                <a:latin typeface="Calibri" pitchFamily="34" charset="0"/>
                <a:ea typeface="MS PGothic" pitchFamily="34" charset="-128"/>
              </a:defRPr>
            </a:lvl2pPr>
            <a:lvl3pPr marL="1143000" indent="-228600" eaLnBrk="0" hangingPunct="0">
              <a:defRPr>
                <a:solidFill>
                  <a:schemeClr val="tx1"/>
                </a:solidFill>
                <a:latin typeface="Calibri" pitchFamily="34" charset="0"/>
                <a:ea typeface="MS PGothic" pitchFamily="34" charset="-128"/>
              </a:defRPr>
            </a:lvl3pPr>
            <a:lvl4pPr marL="1600200" indent="-228600" eaLnBrk="0" hangingPunct="0">
              <a:defRPr>
                <a:solidFill>
                  <a:schemeClr val="tx1"/>
                </a:solidFill>
                <a:latin typeface="Calibri" pitchFamily="34" charset="0"/>
                <a:ea typeface="MS PGothic" pitchFamily="34" charset="-128"/>
              </a:defRPr>
            </a:lvl4pPr>
            <a:lvl5pPr marL="2057400" indent="-228600" eaLnBrk="0" hangingPunct="0">
              <a:defRPr>
                <a:solidFill>
                  <a:schemeClr val="tx1"/>
                </a:solidFill>
                <a:latin typeface="Calibri" pitchFamily="34"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Calibri" pitchFamily="34"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Calibri" pitchFamily="34"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Calibri" pitchFamily="34"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Calibri" pitchFamily="34" charset="0"/>
                <a:ea typeface="MS PGothic" pitchFamily="34" charset="-128"/>
              </a:defRPr>
            </a:lvl9pPr>
          </a:lstStyle>
          <a:p>
            <a:pPr eaLnBrk="1" hangingPunct="1"/>
            <a:fld id="{9A905282-70D3-471D-9097-A4EC553A4CD6}" type="slidenum">
              <a:rPr lang="en-NZ" smtClean="0"/>
              <a:pPr eaLnBrk="1" hangingPunct="1"/>
              <a:t>29</a:t>
            </a:fld>
            <a:endParaRPr lang="en-NZ"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939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NZ" dirty="0" smtClean="0"/>
          </a:p>
          <a:p>
            <a:r>
              <a:rPr lang="en-NZ" dirty="0" smtClean="0"/>
              <a:t>AAC looks at how the different modes of travel should be distributed in the street network to support the economic, social and environmental recovery of the central city.</a:t>
            </a:r>
          </a:p>
          <a:p>
            <a:r>
              <a:rPr lang="en-NZ" dirty="0" smtClean="0"/>
              <a:t> </a:t>
            </a:r>
          </a:p>
          <a:p>
            <a:endParaRPr lang="en-NZ" dirty="0" smtClean="0"/>
          </a:p>
          <a:p>
            <a:r>
              <a:rPr lang="en-NZ" b="1" i="1" dirty="0" smtClean="0"/>
              <a:t>The Road User Hierarchy plan shows what routes are prioritised routes for different travel modes </a:t>
            </a:r>
            <a:r>
              <a:rPr lang="en-NZ" dirty="0" smtClean="0"/>
              <a:t>– walking, cycling, public transport and general traffic. </a:t>
            </a:r>
          </a:p>
          <a:p>
            <a:endParaRPr lang="en-NZ" dirty="0" smtClean="0"/>
          </a:p>
          <a:p>
            <a:r>
              <a:rPr lang="en-NZ" b="1" i="1" dirty="0" smtClean="0"/>
              <a:t>This plan can be found on line- or …….</a:t>
            </a:r>
          </a:p>
          <a:p>
            <a:endParaRPr lang="en-NZ" b="1" i="1" dirty="0" smtClean="0"/>
          </a:p>
          <a:p>
            <a:r>
              <a:rPr lang="en-NZ" dirty="0" smtClean="0"/>
              <a:t>This aims to reduce mode conflict and spreads the travel demands across the whole network.</a:t>
            </a:r>
          </a:p>
          <a:p>
            <a:r>
              <a:rPr lang="en-NZ" dirty="0" smtClean="0"/>
              <a:t>Generally there will be more cyclists on “yellow” routes etc.</a:t>
            </a:r>
          </a:p>
          <a:p>
            <a:r>
              <a:rPr lang="en-NZ" dirty="0" smtClean="0"/>
              <a:t>Where there are multiple modes on a street then trade-offs need to be made.</a:t>
            </a:r>
          </a:p>
          <a:p>
            <a:r>
              <a:rPr lang="en-NZ" dirty="0" smtClean="0"/>
              <a:t>This  will require use to </a:t>
            </a:r>
            <a:r>
              <a:rPr lang="en-NZ" dirty="0" err="1" smtClean="0"/>
              <a:t>sharie</a:t>
            </a:r>
            <a:r>
              <a:rPr lang="en-NZ" dirty="0" smtClean="0"/>
              <a:t> the streets differently.</a:t>
            </a:r>
          </a:p>
          <a:p>
            <a:endParaRPr lang="en-NZ" dirty="0" smtClean="0"/>
          </a:p>
          <a:p>
            <a:r>
              <a:rPr lang="en-NZ" dirty="0" smtClean="0"/>
              <a:t>Designers need to consider the road classification, the road user hierarchy and the adjacent environments to ensure context sensitive design for best overall outcomes.</a:t>
            </a:r>
          </a:p>
          <a:p>
            <a:endParaRPr lang="en-NZ" b="1" i="1" dirty="0" smtClean="0"/>
          </a:p>
          <a:p>
            <a:endParaRPr lang="en-NZ" b="1" i="1" dirty="0" smtClean="0"/>
          </a:p>
          <a:p>
            <a:r>
              <a:rPr lang="en-NZ" b="1" i="1" dirty="0" smtClean="0"/>
              <a:t>Further detail on how this network is implemented will be provided in the PRNP</a:t>
            </a:r>
          </a:p>
        </p:txBody>
      </p:sp>
      <p:sp>
        <p:nvSpPr>
          <p:cNvPr id="5939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pitchFamily="34" charset="0"/>
                <a:ea typeface="MS PGothic" pitchFamily="34" charset="-128"/>
              </a:defRPr>
            </a:lvl1pPr>
            <a:lvl2pPr marL="742950" indent="-285750" eaLnBrk="0" hangingPunct="0">
              <a:defRPr>
                <a:solidFill>
                  <a:schemeClr val="tx1"/>
                </a:solidFill>
                <a:latin typeface="Calibri" pitchFamily="34" charset="0"/>
                <a:ea typeface="MS PGothic" pitchFamily="34" charset="-128"/>
              </a:defRPr>
            </a:lvl2pPr>
            <a:lvl3pPr marL="1143000" indent="-228600" eaLnBrk="0" hangingPunct="0">
              <a:defRPr>
                <a:solidFill>
                  <a:schemeClr val="tx1"/>
                </a:solidFill>
                <a:latin typeface="Calibri" pitchFamily="34" charset="0"/>
                <a:ea typeface="MS PGothic" pitchFamily="34" charset="-128"/>
              </a:defRPr>
            </a:lvl3pPr>
            <a:lvl4pPr marL="1600200" indent="-228600" eaLnBrk="0" hangingPunct="0">
              <a:defRPr>
                <a:solidFill>
                  <a:schemeClr val="tx1"/>
                </a:solidFill>
                <a:latin typeface="Calibri" pitchFamily="34" charset="0"/>
                <a:ea typeface="MS PGothic" pitchFamily="34" charset="-128"/>
              </a:defRPr>
            </a:lvl4pPr>
            <a:lvl5pPr marL="2057400" indent="-228600" eaLnBrk="0" hangingPunct="0">
              <a:defRPr>
                <a:solidFill>
                  <a:schemeClr val="tx1"/>
                </a:solidFill>
                <a:latin typeface="Calibri" pitchFamily="34"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Calibri" pitchFamily="34"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Calibri" pitchFamily="34"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Calibri" pitchFamily="34"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Calibri" pitchFamily="34" charset="0"/>
                <a:ea typeface="MS PGothic" pitchFamily="34" charset="-128"/>
              </a:defRPr>
            </a:lvl9pPr>
          </a:lstStyle>
          <a:p>
            <a:pPr eaLnBrk="1" hangingPunct="1"/>
            <a:fld id="{01311C42-0E45-4A98-B6F6-5DD6F982032A}" type="slidenum">
              <a:rPr lang="en-NZ" smtClean="0"/>
              <a:pPr eaLnBrk="1" hangingPunct="1"/>
              <a:t>30</a:t>
            </a:fld>
            <a:endParaRPr lang="en-NZ"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a:lstStyle/>
          <a:p>
            <a:pPr>
              <a:lnSpc>
                <a:spcPct val="150000"/>
              </a:lnSpc>
              <a:defRPr/>
            </a:pPr>
            <a:r>
              <a:rPr lang="en-NZ" dirty="0" smtClean="0">
                <a:latin typeface="Arial Mäori" panose="020B0604020202020204" pitchFamily="34" charset="0"/>
              </a:rPr>
              <a:t>Ministry of Education; Repair, Redevelop &amp; Rebuild</a:t>
            </a:r>
          </a:p>
          <a:p>
            <a:pPr>
              <a:lnSpc>
                <a:spcPct val="150000"/>
              </a:lnSpc>
              <a:defRPr/>
            </a:pPr>
            <a:r>
              <a:rPr lang="en-NZ" dirty="0" smtClean="0">
                <a:latin typeface="Arial Mäori" panose="020B0604020202020204" pitchFamily="34" charset="0"/>
              </a:rPr>
              <a:t>Programme Value $1.137B over 10 years</a:t>
            </a:r>
          </a:p>
          <a:p>
            <a:pPr lvl="1">
              <a:defRPr/>
            </a:pPr>
            <a:r>
              <a:rPr lang="en-NZ" dirty="0" smtClean="0">
                <a:latin typeface="Arial Mäori" panose="020B0604020202020204" pitchFamily="34" charset="0"/>
              </a:rPr>
              <a:t>13 new school construction projects</a:t>
            </a:r>
          </a:p>
          <a:p>
            <a:pPr lvl="1">
              <a:defRPr/>
            </a:pPr>
            <a:r>
              <a:rPr lang="en-NZ" dirty="0" smtClean="0">
                <a:latin typeface="Arial Mäori" panose="020B0604020202020204" pitchFamily="34" charset="0"/>
              </a:rPr>
              <a:t>10 schools will be rebuilt as complete new schools</a:t>
            </a:r>
          </a:p>
          <a:p>
            <a:pPr lvl="1">
              <a:defRPr/>
            </a:pPr>
            <a:r>
              <a:rPr lang="en-NZ" dirty="0" smtClean="0">
                <a:latin typeface="Arial Mäori" panose="020B0604020202020204" pitchFamily="34" charset="0"/>
              </a:rPr>
              <a:t>34 schools will undergo major redevelopment </a:t>
            </a:r>
            <a:r>
              <a:rPr lang="en-NZ" sz="1400" dirty="0" smtClean="0">
                <a:latin typeface="Arial Mäori" panose="020B0604020202020204" pitchFamily="34" charset="0"/>
              </a:rPr>
              <a:t>(greater than $5million);</a:t>
            </a:r>
          </a:p>
          <a:p>
            <a:pPr lvl="1">
              <a:defRPr/>
            </a:pPr>
            <a:r>
              <a:rPr lang="en-NZ" dirty="0" smtClean="0">
                <a:latin typeface="Arial Mäori" panose="020B0604020202020204" pitchFamily="34" charset="0"/>
              </a:rPr>
              <a:t>58 schools will undergo moderate redevelopment</a:t>
            </a:r>
          </a:p>
          <a:p>
            <a:pPr marL="358775" lvl="1">
              <a:defRPr/>
            </a:pPr>
            <a:endParaRPr lang="en-NZ" sz="900" dirty="0" smtClean="0">
              <a:latin typeface="Arial Mäori" panose="020B0604020202020204" pitchFamily="34" charset="0"/>
            </a:endParaRPr>
          </a:p>
          <a:p>
            <a:pPr>
              <a:defRPr/>
            </a:pPr>
            <a:r>
              <a:rPr lang="en-NZ" dirty="0" smtClean="0">
                <a:latin typeface="Arial Mäori" panose="020B0604020202020204" pitchFamily="34" charset="0"/>
              </a:rPr>
              <a:t>Horizontal and vertical bundling as well as single schools</a:t>
            </a:r>
          </a:p>
          <a:p>
            <a:pPr>
              <a:lnSpc>
                <a:spcPct val="150000"/>
              </a:lnSpc>
              <a:defRPr/>
            </a:pPr>
            <a:r>
              <a:rPr lang="en-NZ" dirty="0" smtClean="0">
                <a:latin typeface="Arial Mäori" panose="020B0604020202020204" pitchFamily="34" charset="0"/>
              </a:rPr>
              <a:t>EOI</a:t>
            </a:r>
          </a:p>
          <a:p>
            <a:pPr marL="171450" indent="-171450">
              <a:lnSpc>
                <a:spcPct val="150000"/>
              </a:lnSpc>
              <a:buFontTx/>
              <a:buChar char="•"/>
              <a:defRPr/>
            </a:pPr>
            <a:r>
              <a:rPr lang="en-NZ" dirty="0" smtClean="0">
                <a:latin typeface="Arial Mäori" panose="020B0604020202020204" pitchFamily="34" charset="0"/>
              </a:rPr>
              <a:t>(includes $50M for Ag Research)</a:t>
            </a:r>
          </a:p>
          <a:p>
            <a:pPr marL="171450" indent="-171450">
              <a:lnSpc>
                <a:spcPct val="150000"/>
              </a:lnSpc>
              <a:buFontTx/>
              <a:buChar char="•"/>
              <a:defRPr/>
            </a:pPr>
            <a:endParaRPr lang="en-NZ" dirty="0" smtClean="0">
              <a:latin typeface="Arial Mäori" panose="020B0604020202020204" pitchFamily="34" charset="0"/>
            </a:endParaRPr>
          </a:p>
          <a:p>
            <a:pPr marL="171450" indent="-171450">
              <a:lnSpc>
                <a:spcPct val="150000"/>
              </a:lnSpc>
              <a:buFontTx/>
              <a:buChar char="•"/>
              <a:defRPr/>
            </a:pPr>
            <a:r>
              <a:rPr lang="en-NZ" dirty="0" smtClean="0">
                <a:latin typeface="Arial Mäori" panose="020B0604020202020204" pitchFamily="34" charset="0"/>
              </a:rPr>
              <a:t>Housing NZ - $1.2B over 10 years</a:t>
            </a:r>
          </a:p>
          <a:p>
            <a:pPr>
              <a:defRPr/>
            </a:pPr>
            <a:endParaRPr lang="en-NZ" dirty="0" smtClean="0"/>
          </a:p>
          <a:p>
            <a:pPr>
              <a:defRPr/>
            </a:pPr>
            <a:endParaRPr lang="en-US" dirty="0"/>
          </a:p>
        </p:txBody>
      </p:sp>
      <p:sp>
        <p:nvSpPr>
          <p:cNvPr id="2867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Calibri" pitchFamily="34" charset="0"/>
                <a:ea typeface="MS PGothic" pitchFamily="34" charset="-128"/>
              </a:defRPr>
            </a:lvl1pPr>
            <a:lvl2pPr marL="742950" indent="-285750" eaLnBrk="0" hangingPunct="0">
              <a:defRPr sz="2400">
                <a:solidFill>
                  <a:schemeClr val="tx1"/>
                </a:solidFill>
                <a:latin typeface="Calibri" pitchFamily="34" charset="0"/>
                <a:ea typeface="MS PGothic" pitchFamily="34" charset="-128"/>
              </a:defRPr>
            </a:lvl2pPr>
            <a:lvl3pPr marL="1143000" indent="-228600" eaLnBrk="0" hangingPunct="0">
              <a:defRPr sz="2400">
                <a:solidFill>
                  <a:schemeClr val="tx1"/>
                </a:solidFill>
                <a:latin typeface="Calibri" pitchFamily="34" charset="0"/>
                <a:ea typeface="MS PGothic" pitchFamily="34" charset="-128"/>
              </a:defRPr>
            </a:lvl3pPr>
            <a:lvl4pPr marL="1600200" indent="-228600" eaLnBrk="0" hangingPunct="0">
              <a:defRPr sz="2400">
                <a:solidFill>
                  <a:schemeClr val="tx1"/>
                </a:solidFill>
                <a:latin typeface="Calibri" pitchFamily="34" charset="0"/>
                <a:ea typeface="MS PGothic" pitchFamily="34" charset="-128"/>
              </a:defRPr>
            </a:lvl4pPr>
            <a:lvl5pPr marL="2057400" indent="-228600" eaLnBrk="0" hangingPunct="0">
              <a:defRPr sz="2400">
                <a:solidFill>
                  <a:schemeClr val="tx1"/>
                </a:solidFill>
                <a:latin typeface="Calibri" pitchFamily="34" charset="0"/>
                <a:ea typeface="MS PGothic" pitchFamily="34" charset="-128"/>
              </a:defRPr>
            </a:lvl5pPr>
            <a:lvl6pPr marL="2514600" indent="-228600" defTabSz="457200" eaLnBrk="0" fontAlgn="base" hangingPunct="0">
              <a:spcBef>
                <a:spcPct val="0"/>
              </a:spcBef>
              <a:spcAft>
                <a:spcPct val="0"/>
              </a:spcAft>
              <a:defRPr sz="2400">
                <a:solidFill>
                  <a:schemeClr val="tx1"/>
                </a:solidFill>
                <a:latin typeface="Calibri" pitchFamily="34" charset="0"/>
                <a:ea typeface="MS PGothic" pitchFamily="34" charset="-128"/>
              </a:defRPr>
            </a:lvl6pPr>
            <a:lvl7pPr marL="2971800" indent="-228600" defTabSz="457200" eaLnBrk="0" fontAlgn="base" hangingPunct="0">
              <a:spcBef>
                <a:spcPct val="0"/>
              </a:spcBef>
              <a:spcAft>
                <a:spcPct val="0"/>
              </a:spcAft>
              <a:defRPr sz="2400">
                <a:solidFill>
                  <a:schemeClr val="tx1"/>
                </a:solidFill>
                <a:latin typeface="Calibri" pitchFamily="34" charset="0"/>
                <a:ea typeface="MS PGothic" pitchFamily="34" charset="-128"/>
              </a:defRPr>
            </a:lvl7pPr>
            <a:lvl8pPr marL="3429000" indent="-228600" defTabSz="457200" eaLnBrk="0" fontAlgn="base" hangingPunct="0">
              <a:spcBef>
                <a:spcPct val="0"/>
              </a:spcBef>
              <a:spcAft>
                <a:spcPct val="0"/>
              </a:spcAft>
              <a:defRPr sz="2400">
                <a:solidFill>
                  <a:schemeClr val="tx1"/>
                </a:solidFill>
                <a:latin typeface="Calibri" pitchFamily="34" charset="0"/>
                <a:ea typeface="MS PGothic" pitchFamily="34" charset="-128"/>
              </a:defRPr>
            </a:lvl8pPr>
            <a:lvl9pPr marL="3886200" indent="-228600" defTabSz="457200" eaLnBrk="0" fontAlgn="base" hangingPunct="0">
              <a:spcBef>
                <a:spcPct val="0"/>
              </a:spcBef>
              <a:spcAft>
                <a:spcPct val="0"/>
              </a:spcAft>
              <a:defRPr sz="2400">
                <a:solidFill>
                  <a:schemeClr val="tx1"/>
                </a:solidFill>
                <a:latin typeface="Calibri" pitchFamily="34" charset="0"/>
                <a:ea typeface="MS PGothic" pitchFamily="34" charset="-128"/>
              </a:defRPr>
            </a:lvl9pPr>
          </a:lstStyle>
          <a:p>
            <a:pPr eaLnBrk="1" hangingPunct="1"/>
            <a:fld id="{710AAECA-38BA-4CB0-81FF-E6C14964203C}" type="slidenum">
              <a:rPr lang="en-US" sz="1200">
                <a:solidFill>
                  <a:prstClr val="black"/>
                </a:solidFill>
              </a:rPr>
              <a:pPr eaLnBrk="1" hangingPunct="1"/>
              <a:t>31</a:t>
            </a:fld>
            <a:endParaRPr lang="en-US" sz="1200">
              <a:solidFill>
                <a:prstClr val="black"/>
              </a:solidFill>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a:lstStyle/>
          <a:p>
            <a:pPr>
              <a:defRPr/>
            </a:pPr>
            <a:r>
              <a:rPr lang="en-US" smtClean="0"/>
              <a:t>147 </a:t>
            </a:r>
            <a:r>
              <a:rPr lang="en-US" dirty="0" smtClean="0"/>
              <a:t>projects</a:t>
            </a:r>
          </a:p>
          <a:p>
            <a:pPr>
              <a:defRPr/>
            </a:pPr>
            <a:endParaRPr lang="en-US" dirty="0" smtClean="0"/>
          </a:p>
          <a:p>
            <a:pPr>
              <a:defRPr/>
            </a:pPr>
            <a:r>
              <a:rPr lang="en-US" dirty="0" smtClean="0"/>
              <a:t>Key Points</a:t>
            </a:r>
          </a:p>
          <a:p>
            <a:pPr marL="171450" indent="-171450">
              <a:buFont typeface="Arial"/>
              <a:buChar char="•"/>
              <a:defRPr/>
            </a:pPr>
            <a:r>
              <a:rPr lang="en-US" dirty="0" smtClean="0"/>
              <a:t>Government commitment to the city is delivering confidence</a:t>
            </a:r>
          </a:p>
          <a:p>
            <a:pPr marL="171450" indent="-171450">
              <a:buFont typeface="Arial"/>
              <a:buChar char="•"/>
              <a:defRPr/>
            </a:pPr>
            <a:r>
              <a:rPr lang="en-US" dirty="0" smtClean="0"/>
              <a:t>Local investors are participating </a:t>
            </a:r>
          </a:p>
          <a:p>
            <a:pPr marL="171450" indent="-171450">
              <a:buFont typeface="Arial"/>
              <a:buChar char="•"/>
              <a:defRPr/>
            </a:pPr>
            <a:r>
              <a:rPr lang="en-US" dirty="0" smtClean="0"/>
              <a:t>Unlike the experience of other natural disasters there has not been widespread capital flight</a:t>
            </a:r>
            <a:endParaRPr lang="en-US" dirty="0"/>
          </a:p>
        </p:txBody>
      </p:sp>
      <p:sp>
        <p:nvSpPr>
          <p:cNvPr id="4096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Calibri" pitchFamily="34" charset="0"/>
                <a:ea typeface="MS PGothic" pitchFamily="34" charset="-128"/>
              </a:defRPr>
            </a:lvl1pPr>
            <a:lvl2pPr marL="742950" indent="-285750" eaLnBrk="0" hangingPunct="0">
              <a:defRPr sz="2400">
                <a:solidFill>
                  <a:schemeClr val="tx1"/>
                </a:solidFill>
                <a:latin typeface="Calibri" pitchFamily="34" charset="0"/>
                <a:ea typeface="MS PGothic" pitchFamily="34" charset="-128"/>
              </a:defRPr>
            </a:lvl2pPr>
            <a:lvl3pPr marL="1143000" indent="-228600" eaLnBrk="0" hangingPunct="0">
              <a:defRPr sz="2400">
                <a:solidFill>
                  <a:schemeClr val="tx1"/>
                </a:solidFill>
                <a:latin typeface="Calibri" pitchFamily="34" charset="0"/>
                <a:ea typeface="MS PGothic" pitchFamily="34" charset="-128"/>
              </a:defRPr>
            </a:lvl3pPr>
            <a:lvl4pPr marL="1600200" indent="-228600" eaLnBrk="0" hangingPunct="0">
              <a:defRPr sz="2400">
                <a:solidFill>
                  <a:schemeClr val="tx1"/>
                </a:solidFill>
                <a:latin typeface="Calibri" pitchFamily="34" charset="0"/>
                <a:ea typeface="MS PGothic" pitchFamily="34" charset="-128"/>
              </a:defRPr>
            </a:lvl4pPr>
            <a:lvl5pPr marL="2057400" indent="-228600" eaLnBrk="0" hangingPunct="0">
              <a:defRPr sz="2400">
                <a:solidFill>
                  <a:schemeClr val="tx1"/>
                </a:solidFill>
                <a:latin typeface="Calibri" pitchFamily="34" charset="0"/>
                <a:ea typeface="MS PGothic" pitchFamily="34" charset="-128"/>
              </a:defRPr>
            </a:lvl5pPr>
            <a:lvl6pPr marL="2514600" indent="-228600" defTabSz="457200" eaLnBrk="0" fontAlgn="base" hangingPunct="0">
              <a:spcBef>
                <a:spcPct val="0"/>
              </a:spcBef>
              <a:spcAft>
                <a:spcPct val="0"/>
              </a:spcAft>
              <a:defRPr sz="2400">
                <a:solidFill>
                  <a:schemeClr val="tx1"/>
                </a:solidFill>
                <a:latin typeface="Calibri" pitchFamily="34" charset="0"/>
                <a:ea typeface="MS PGothic" pitchFamily="34" charset="-128"/>
              </a:defRPr>
            </a:lvl6pPr>
            <a:lvl7pPr marL="2971800" indent="-228600" defTabSz="457200" eaLnBrk="0" fontAlgn="base" hangingPunct="0">
              <a:spcBef>
                <a:spcPct val="0"/>
              </a:spcBef>
              <a:spcAft>
                <a:spcPct val="0"/>
              </a:spcAft>
              <a:defRPr sz="2400">
                <a:solidFill>
                  <a:schemeClr val="tx1"/>
                </a:solidFill>
                <a:latin typeface="Calibri" pitchFamily="34" charset="0"/>
                <a:ea typeface="MS PGothic" pitchFamily="34" charset="-128"/>
              </a:defRPr>
            </a:lvl7pPr>
            <a:lvl8pPr marL="3429000" indent="-228600" defTabSz="457200" eaLnBrk="0" fontAlgn="base" hangingPunct="0">
              <a:spcBef>
                <a:spcPct val="0"/>
              </a:spcBef>
              <a:spcAft>
                <a:spcPct val="0"/>
              </a:spcAft>
              <a:defRPr sz="2400">
                <a:solidFill>
                  <a:schemeClr val="tx1"/>
                </a:solidFill>
                <a:latin typeface="Calibri" pitchFamily="34" charset="0"/>
                <a:ea typeface="MS PGothic" pitchFamily="34" charset="-128"/>
              </a:defRPr>
            </a:lvl8pPr>
            <a:lvl9pPr marL="3886200" indent="-228600" defTabSz="457200" eaLnBrk="0" fontAlgn="base" hangingPunct="0">
              <a:spcBef>
                <a:spcPct val="0"/>
              </a:spcBef>
              <a:spcAft>
                <a:spcPct val="0"/>
              </a:spcAft>
              <a:defRPr sz="2400">
                <a:solidFill>
                  <a:schemeClr val="tx1"/>
                </a:solidFill>
                <a:latin typeface="Calibri" pitchFamily="34" charset="0"/>
                <a:ea typeface="MS PGothic" pitchFamily="34" charset="-128"/>
              </a:defRPr>
            </a:lvl9pPr>
          </a:lstStyle>
          <a:p>
            <a:pPr eaLnBrk="1" hangingPunct="1"/>
            <a:fld id="{6171F08C-C0C8-4B73-B92C-48846DC31174}" type="slidenum">
              <a:rPr lang="en-US" sz="1200">
                <a:solidFill>
                  <a:prstClr val="black"/>
                </a:solidFill>
              </a:rPr>
              <a:pPr eaLnBrk="1" hangingPunct="1"/>
              <a:t>32</a:t>
            </a:fld>
            <a:endParaRPr lang="en-US" sz="1200">
              <a:solidFill>
                <a:prstClr val="black"/>
              </a:solidFill>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041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171450" indent="-171450">
              <a:buFontTx/>
              <a:buChar char="•"/>
            </a:pPr>
            <a:r>
              <a:rPr lang="en-NZ" smtClean="0"/>
              <a:t>Public sector clients refers to CCC, SDC, WDC and CCO</a:t>
            </a:r>
            <a:r>
              <a:rPr lang="en-NZ" altLang="en-US" smtClean="0"/>
              <a:t>’</a:t>
            </a:r>
            <a:r>
              <a:rPr lang="en-NZ" smtClean="0"/>
              <a:t>s – so a subset of previous slide on Canterbury regional forecast</a:t>
            </a:r>
          </a:p>
          <a:p>
            <a:pPr marL="171450" indent="-171450">
              <a:buFontTx/>
              <a:buChar char="•"/>
            </a:pPr>
            <a:r>
              <a:rPr lang="en-NZ" smtClean="0"/>
              <a:t>Key point is circa $700m expenditure per quarter for the next 8 quarters</a:t>
            </a:r>
          </a:p>
        </p:txBody>
      </p:sp>
      <p:sp>
        <p:nvSpPr>
          <p:cNvPr id="6042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pitchFamily="34" charset="0"/>
                <a:ea typeface="MS PGothic" pitchFamily="34" charset="-128"/>
              </a:defRPr>
            </a:lvl1pPr>
            <a:lvl2pPr marL="742950" indent="-285750" eaLnBrk="0" hangingPunct="0">
              <a:defRPr>
                <a:solidFill>
                  <a:schemeClr val="tx1"/>
                </a:solidFill>
                <a:latin typeface="Calibri" pitchFamily="34" charset="0"/>
                <a:ea typeface="MS PGothic" pitchFamily="34" charset="-128"/>
              </a:defRPr>
            </a:lvl2pPr>
            <a:lvl3pPr marL="1143000" indent="-228600" eaLnBrk="0" hangingPunct="0">
              <a:defRPr>
                <a:solidFill>
                  <a:schemeClr val="tx1"/>
                </a:solidFill>
                <a:latin typeface="Calibri" pitchFamily="34" charset="0"/>
                <a:ea typeface="MS PGothic" pitchFamily="34" charset="-128"/>
              </a:defRPr>
            </a:lvl3pPr>
            <a:lvl4pPr marL="1600200" indent="-228600" eaLnBrk="0" hangingPunct="0">
              <a:defRPr>
                <a:solidFill>
                  <a:schemeClr val="tx1"/>
                </a:solidFill>
                <a:latin typeface="Calibri" pitchFamily="34" charset="0"/>
                <a:ea typeface="MS PGothic" pitchFamily="34" charset="-128"/>
              </a:defRPr>
            </a:lvl4pPr>
            <a:lvl5pPr marL="2057400" indent="-228600" eaLnBrk="0" hangingPunct="0">
              <a:defRPr>
                <a:solidFill>
                  <a:schemeClr val="tx1"/>
                </a:solidFill>
                <a:latin typeface="Calibri" pitchFamily="34"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Calibri" pitchFamily="34"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Calibri" pitchFamily="34"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Calibri" pitchFamily="34"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Calibri" pitchFamily="34" charset="0"/>
                <a:ea typeface="MS PGothic" pitchFamily="34" charset="-128"/>
              </a:defRPr>
            </a:lvl9pPr>
          </a:lstStyle>
          <a:p>
            <a:pPr eaLnBrk="1" hangingPunct="1"/>
            <a:fld id="{759D3AA7-7F1A-49A3-9992-5FC160C0061B}" type="slidenum">
              <a:rPr lang="en-US">
                <a:solidFill>
                  <a:prstClr val="black"/>
                </a:solidFill>
              </a:rPr>
              <a:pPr eaLnBrk="1" hangingPunct="1"/>
              <a:t>33</a:t>
            </a:fld>
            <a:endParaRPr lang="en-US">
              <a:solidFill>
                <a:prstClr val="black"/>
              </a:solidFill>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dirty="0" smtClean="0"/>
              <a:t>CCDU is</a:t>
            </a:r>
            <a:r>
              <a:rPr lang="en-NZ" baseline="0" dirty="0" smtClean="0"/>
              <a:t> having on-going conversations with churches around </a:t>
            </a:r>
            <a:r>
              <a:rPr lang="en-NZ" baseline="0" smtClean="0"/>
              <a:t>specific sites.</a:t>
            </a:r>
            <a:endParaRPr lang="en-NZ" baseline="0" dirty="0" smtClean="0"/>
          </a:p>
          <a:p>
            <a:endParaRPr lang="en-NZ" dirty="0"/>
          </a:p>
        </p:txBody>
      </p:sp>
      <p:sp>
        <p:nvSpPr>
          <p:cNvPr id="4" name="Slide Number Placeholder 3"/>
          <p:cNvSpPr>
            <a:spLocks noGrp="1"/>
          </p:cNvSpPr>
          <p:nvPr>
            <p:ph type="sldNum" sz="quarter" idx="10"/>
          </p:nvPr>
        </p:nvSpPr>
        <p:spPr/>
        <p:txBody>
          <a:bodyPr/>
          <a:lstStyle/>
          <a:p>
            <a:fld id="{7012A3DC-5E7E-494F-B3BB-7B6BAF47EEFD}" type="slidenum">
              <a:rPr lang="en-NZ" smtClean="0"/>
              <a:t>34</a:t>
            </a:fld>
            <a:endParaRPr lang="en-NZ"/>
          </a:p>
        </p:txBody>
      </p:sp>
    </p:spTree>
    <p:extLst>
      <p:ext uri="{BB962C8B-B14F-4D97-AF65-F5344CB8AC3E}">
        <p14:creationId xmlns:p14="http://schemas.microsoft.com/office/powerpoint/2010/main" val="28077747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NZ"/>
          </a:p>
        </p:txBody>
      </p:sp>
      <p:sp>
        <p:nvSpPr>
          <p:cNvPr id="4" name="Slide Number Placeholder 3"/>
          <p:cNvSpPr>
            <a:spLocks noGrp="1"/>
          </p:cNvSpPr>
          <p:nvPr>
            <p:ph type="sldNum" sz="quarter" idx="10"/>
          </p:nvPr>
        </p:nvSpPr>
        <p:spPr/>
        <p:txBody>
          <a:bodyPr/>
          <a:lstStyle/>
          <a:p>
            <a:fld id="{7012A3DC-5E7E-494F-B3BB-7B6BAF47EEFD}" type="slidenum">
              <a:rPr lang="en-NZ" smtClean="0"/>
              <a:t>35</a:t>
            </a:fld>
            <a:endParaRPr lang="en-NZ"/>
          </a:p>
        </p:txBody>
      </p:sp>
    </p:spTree>
    <p:extLst>
      <p:ext uri="{BB962C8B-B14F-4D97-AF65-F5344CB8AC3E}">
        <p14:creationId xmlns:p14="http://schemas.microsoft.com/office/powerpoint/2010/main" val="301819400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4293">
              <a:defRPr/>
            </a:pPr>
            <a:r>
              <a:rPr lang="en-NZ" dirty="0">
                <a:solidFill>
                  <a:srgbClr val="002060"/>
                </a:solidFill>
              </a:rPr>
              <a:t>This is what the CDB looks like now</a:t>
            </a:r>
            <a:r>
              <a:rPr lang="en-NZ" dirty="0" smtClean="0">
                <a:solidFill>
                  <a:srgbClr val="002060"/>
                </a:solidFill>
              </a:rPr>
              <a:t>. (January 2014)</a:t>
            </a:r>
            <a:endParaRPr lang="en-NZ" dirty="0">
              <a:solidFill>
                <a:srgbClr val="002060"/>
              </a:solidFill>
            </a:endParaRPr>
          </a:p>
          <a:p>
            <a:pPr defTabSz="914293">
              <a:defRPr/>
            </a:pPr>
            <a:endParaRPr lang="en-NZ" dirty="0">
              <a:solidFill>
                <a:srgbClr val="002060"/>
              </a:solidFill>
            </a:endParaRPr>
          </a:p>
          <a:p>
            <a:pPr defTabSz="914293">
              <a:defRPr/>
            </a:pPr>
            <a:r>
              <a:rPr lang="en-NZ" dirty="0">
                <a:solidFill>
                  <a:srgbClr val="002060"/>
                </a:solidFill>
              </a:rPr>
              <a:t>To date there have been:</a:t>
            </a:r>
          </a:p>
          <a:p>
            <a:pPr defTabSz="914293">
              <a:defRPr/>
            </a:pPr>
            <a:endParaRPr lang="en-NZ" dirty="0">
              <a:solidFill>
                <a:srgbClr val="002060"/>
              </a:solidFill>
            </a:endParaRPr>
          </a:p>
          <a:p>
            <a:pPr defTabSz="914293">
              <a:defRPr/>
            </a:pPr>
            <a:r>
              <a:rPr lang="en-NZ" dirty="0">
                <a:solidFill>
                  <a:srgbClr val="002060"/>
                </a:solidFill>
              </a:rPr>
              <a:t>1500 commercial buildings demolished</a:t>
            </a:r>
          </a:p>
          <a:p>
            <a:pPr defTabSz="914293">
              <a:defRPr/>
            </a:pPr>
            <a:r>
              <a:rPr lang="en-NZ" dirty="0">
                <a:solidFill>
                  <a:srgbClr val="002060"/>
                </a:solidFill>
              </a:rPr>
              <a:t>And there are further 150 to go</a:t>
            </a:r>
          </a:p>
          <a:p>
            <a:pPr defTabSz="914293">
              <a:defRPr/>
            </a:pPr>
            <a:endParaRPr lang="en-NZ" dirty="0">
              <a:solidFill>
                <a:srgbClr val="002060"/>
              </a:solidFill>
            </a:endParaRPr>
          </a:p>
          <a:p>
            <a:pPr defTabSz="914293">
              <a:defRPr/>
            </a:pPr>
            <a:endParaRPr lang="en-NZ" dirty="0">
              <a:solidFill>
                <a:srgbClr val="002060"/>
              </a:solidFill>
            </a:endParaRPr>
          </a:p>
          <a:p>
            <a:endParaRPr lang="en-NZ" dirty="0"/>
          </a:p>
        </p:txBody>
      </p:sp>
      <p:sp>
        <p:nvSpPr>
          <p:cNvPr id="4" name="Slide Number Placeholder 3"/>
          <p:cNvSpPr>
            <a:spLocks noGrp="1"/>
          </p:cNvSpPr>
          <p:nvPr>
            <p:ph type="sldNum" sz="quarter" idx="10"/>
          </p:nvPr>
        </p:nvSpPr>
        <p:spPr/>
        <p:txBody>
          <a:bodyPr/>
          <a:lstStyle/>
          <a:p>
            <a:pPr>
              <a:defRPr/>
            </a:pPr>
            <a:fld id="{6AD1C560-17D1-4328-80D3-A7CDE47E37C3}" type="slidenum">
              <a:rPr lang="en-NZ" smtClean="0">
                <a:solidFill>
                  <a:prstClr val="black"/>
                </a:solidFill>
              </a:rPr>
              <a:pPr>
                <a:defRPr/>
              </a:pPr>
              <a:t>2</a:t>
            </a:fld>
            <a:endParaRPr lang="en-NZ" dirty="0">
              <a:solidFill>
                <a:prstClr val="black"/>
              </a:solidFill>
            </a:endParaRPr>
          </a:p>
        </p:txBody>
      </p:sp>
    </p:spTree>
    <p:extLst>
      <p:ext uri="{BB962C8B-B14F-4D97-AF65-F5344CB8AC3E}">
        <p14:creationId xmlns:p14="http://schemas.microsoft.com/office/powerpoint/2010/main" val="24727437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3554"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171450" indent="-171450"/>
            <a:endParaRPr lang="en-US" sz="1600" smtClean="0"/>
          </a:p>
        </p:txBody>
      </p:sp>
      <p:sp>
        <p:nvSpPr>
          <p:cNvPr id="2355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Calibri" pitchFamily="34" charset="0"/>
                <a:ea typeface="MS PGothic" pitchFamily="34" charset="-128"/>
              </a:defRPr>
            </a:lvl1pPr>
            <a:lvl2pPr marL="742950" indent="-285750" eaLnBrk="0" hangingPunct="0">
              <a:defRPr sz="2400">
                <a:solidFill>
                  <a:schemeClr val="tx1"/>
                </a:solidFill>
                <a:latin typeface="Calibri" pitchFamily="34" charset="0"/>
                <a:ea typeface="MS PGothic" pitchFamily="34" charset="-128"/>
              </a:defRPr>
            </a:lvl2pPr>
            <a:lvl3pPr marL="1143000" indent="-228600" eaLnBrk="0" hangingPunct="0">
              <a:defRPr sz="2400">
                <a:solidFill>
                  <a:schemeClr val="tx1"/>
                </a:solidFill>
                <a:latin typeface="Calibri" pitchFamily="34" charset="0"/>
                <a:ea typeface="MS PGothic" pitchFamily="34" charset="-128"/>
              </a:defRPr>
            </a:lvl3pPr>
            <a:lvl4pPr marL="1600200" indent="-228600" eaLnBrk="0" hangingPunct="0">
              <a:defRPr sz="2400">
                <a:solidFill>
                  <a:schemeClr val="tx1"/>
                </a:solidFill>
                <a:latin typeface="Calibri" pitchFamily="34" charset="0"/>
                <a:ea typeface="MS PGothic" pitchFamily="34" charset="-128"/>
              </a:defRPr>
            </a:lvl4pPr>
            <a:lvl5pPr marL="2057400" indent="-228600" eaLnBrk="0" hangingPunct="0">
              <a:defRPr sz="2400">
                <a:solidFill>
                  <a:schemeClr val="tx1"/>
                </a:solidFill>
                <a:latin typeface="Calibri" pitchFamily="34" charset="0"/>
                <a:ea typeface="MS PGothic" pitchFamily="34" charset="-128"/>
              </a:defRPr>
            </a:lvl5pPr>
            <a:lvl6pPr marL="2514600" indent="-228600" defTabSz="457200" eaLnBrk="0" fontAlgn="base" hangingPunct="0">
              <a:spcBef>
                <a:spcPct val="0"/>
              </a:spcBef>
              <a:spcAft>
                <a:spcPct val="0"/>
              </a:spcAft>
              <a:defRPr sz="2400">
                <a:solidFill>
                  <a:schemeClr val="tx1"/>
                </a:solidFill>
                <a:latin typeface="Calibri" pitchFamily="34" charset="0"/>
                <a:ea typeface="MS PGothic" pitchFamily="34" charset="-128"/>
              </a:defRPr>
            </a:lvl6pPr>
            <a:lvl7pPr marL="2971800" indent="-228600" defTabSz="457200" eaLnBrk="0" fontAlgn="base" hangingPunct="0">
              <a:spcBef>
                <a:spcPct val="0"/>
              </a:spcBef>
              <a:spcAft>
                <a:spcPct val="0"/>
              </a:spcAft>
              <a:defRPr sz="2400">
                <a:solidFill>
                  <a:schemeClr val="tx1"/>
                </a:solidFill>
                <a:latin typeface="Calibri" pitchFamily="34" charset="0"/>
                <a:ea typeface="MS PGothic" pitchFamily="34" charset="-128"/>
              </a:defRPr>
            </a:lvl7pPr>
            <a:lvl8pPr marL="3429000" indent="-228600" defTabSz="457200" eaLnBrk="0" fontAlgn="base" hangingPunct="0">
              <a:spcBef>
                <a:spcPct val="0"/>
              </a:spcBef>
              <a:spcAft>
                <a:spcPct val="0"/>
              </a:spcAft>
              <a:defRPr sz="2400">
                <a:solidFill>
                  <a:schemeClr val="tx1"/>
                </a:solidFill>
                <a:latin typeface="Calibri" pitchFamily="34" charset="0"/>
                <a:ea typeface="MS PGothic" pitchFamily="34" charset="-128"/>
              </a:defRPr>
            </a:lvl8pPr>
            <a:lvl9pPr marL="3886200" indent="-228600" defTabSz="457200" eaLnBrk="0" fontAlgn="base" hangingPunct="0">
              <a:spcBef>
                <a:spcPct val="0"/>
              </a:spcBef>
              <a:spcAft>
                <a:spcPct val="0"/>
              </a:spcAft>
              <a:defRPr sz="2400">
                <a:solidFill>
                  <a:schemeClr val="tx1"/>
                </a:solidFill>
                <a:latin typeface="Calibri" pitchFamily="34" charset="0"/>
                <a:ea typeface="MS PGothic" pitchFamily="34" charset="-128"/>
              </a:defRPr>
            </a:lvl9pPr>
          </a:lstStyle>
          <a:p>
            <a:pPr eaLnBrk="1" hangingPunct="1"/>
            <a:fld id="{FC8AA860-9558-4948-82F7-110EBC7851BC}" type="slidenum">
              <a:rPr lang="en-US" sz="1200">
                <a:solidFill>
                  <a:prstClr val="black"/>
                </a:solidFill>
              </a:rPr>
              <a:pPr eaLnBrk="1" hangingPunct="1"/>
              <a:t>3</a:t>
            </a:fld>
            <a:endParaRPr lang="en-US" sz="1200">
              <a:solidFill>
                <a:prstClr val="black"/>
              </a:solidFil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5602"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171450" indent="-171450">
              <a:buFontTx/>
              <a:buChar char="•"/>
            </a:pPr>
            <a:r>
              <a:rPr lang="en-US" dirty="0" smtClean="0"/>
              <a:t>Circa 75% funded by insurance</a:t>
            </a:r>
          </a:p>
          <a:p>
            <a:pPr marL="171450" indent="-171450">
              <a:buFontTx/>
              <a:buChar char="•"/>
            </a:pPr>
            <a:r>
              <a:rPr lang="en-US" dirty="0" smtClean="0"/>
              <a:t>Explain EQC</a:t>
            </a:r>
          </a:p>
          <a:p>
            <a:pPr marL="171450" indent="-171450">
              <a:buFontTx/>
              <a:buChar char="•"/>
            </a:pPr>
            <a:r>
              <a:rPr lang="en-US" dirty="0" smtClean="0"/>
              <a:t>Key point – the rebuild/recovery has a strong funding base</a:t>
            </a:r>
          </a:p>
          <a:p>
            <a:pPr marL="171450" indent="-171450">
              <a:buFontTx/>
              <a:buChar char="•"/>
            </a:pPr>
            <a:r>
              <a:rPr lang="en-US" dirty="0" smtClean="0"/>
              <a:t>But…. We are still keen to see new capital introduced – broaden participation</a:t>
            </a:r>
          </a:p>
        </p:txBody>
      </p:sp>
      <p:sp>
        <p:nvSpPr>
          <p:cNvPr id="2560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Calibri" pitchFamily="34" charset="0"/>
                <a:ea typeface="MS PGothic" pitchFamily="34" charset="-128"/>
              </a:defRPr>
            </a:lvl1pPr>
            <a:lvl2pPr marL="742950" indent="-285750" eaLnBrk="0" hangingPunct="0">
              <a:defRPr sz="2400">
                <a:solidFill>
                  <a:schemeClr val="tx1"/>
                </a:solidFill>
                <a:latin typeface="Calibri" pitchFamily="34" charset="0"/>
                <a:ea typeface="MS PGothic" pitchFamily="34" charset="-128"/>
              </a:defRPr>
            </a:lvl2pPr>
            <a:lvl3pPr marL="1143000" indent="-228600" eaLnBrk="0" hangingPunct="0">
              <a:defRPr sz="2400">
                <a:solidFill>
                  <a:schemeClr val="tx1"/>
                </a:solidFill>
                <a:latin typeface="Calibri" pitchFamily="34" charset="0"/>
                <a:ea typeface="MS PGothic" pitchFamily="34" charset="-128"/>
              </a:defRPr>
            </a:lvl3pPr>
            <a:lvl4pPr marL="1600200" indent="-228600" eaLnBrk="0" hangingPunct="0">
              <a:defRPr sz="2400">
                <a:solidFill>
                  <a:schemeClr val="tx1"/>
                </a:solidFill>
                <a:latin typeface="Calibri" pitchFamily="34" charset="0"/>
                <a:ea typeface="MS PGothic" pitchFamily="34" charset="-128"/>
              </a:defRPr>
            </a:lvl4pPr>
            <a:lvl5pPr marL="2057400" indent="-228600" eaLnBrk="0" hangingPunct="0">
              <a:defRPr sz="2400">
                <a:solidFill>
                  <a:schemeClr val="tx1"/>
                </a:solidFill>
                <a:latin typeface="Calibri" pitchFamily="34" charset="0"/>
                <a:ea typeface="MS PGothic" pitchFamily="34" charset="-128"/>
              </a:defRPr>
            </a:lvl5pPr>
            <a:lvl6pPr marL="2514600" indent="-228600" defTabSz="457200" eaLnBrk="0" fontAlgn="base" hangingPunct="0">
              <a:spcBef>
                <a:spcPct val="0"/>
              </a:spcBef>
              <a:spcAft>
                <a:spcPct val="0"/>
              </a:spcAft>
              <a:defRPr sz="2400">
                <a:solidFill>
                  <a:schemeClr val="tx1"/>
                </a:solidFill>
                <a:latin typeface="Calibri" pitchFamily="34" charset="0"/>
                <a:ea typeface="MS PGothic" pitchFamily="34" charset="-128"/>
              </a:defRPr>
            </a:lvl6pPr>
            <a:lvl7pPr marL="2971800" indent="-228600" defTabSz="457200" eaLnBrk="0" fontAlgn="base" hangingPunct="0">
              <a:spcBef>
                <a:spcPct val="0"/>
              </a:spcBef>
              <a:spcAft>
                <a:spcPct val="0"/>
              </a:spcAft>
              <a:defRPr sz="2400">
                <a:solidFill>
                  <a:schemeClr val="tx1"/>
                </a:solidFill>
                <a:latin typeface="Calibri" pitchFamily="34" charset="0"/>
                <a:ea typeface="MS PGothic" pitchFamily="34" charset="-128"/>
              </a:defRPr>
            </a:lvl7pPr>
            <a:lvl8pPr marL="3429000" indent="-228600" defTabSz="457200" eaLnBrk="0" fontAlgn="base" hangingPunct="0">
              <a:spcBef>
                <a:spcPct val="0"/>
              </a:spcBef>
              <a:spcAft>
                <a:spcPct val="0"/>
              </a:spcAft>
              <a:defRPr sz="2400">
                <a:solidFill>
                  <a:schemeClr val="tx1"/>
                </a:solidFill>
                <a:latin typeface="Calibri" pitchFamily="34" charset="0"/>
                <a:ea typeface="MS PGothic" pitchFamily="34" charset="-128"/>
              </a:defRPr>
            </a:lvl8pPr>
            <a:lvl9pPr marL="3886200" indent="-228600" defTabSz="457200" eaLnBrk="0" fontAlgn="base" hangingPunct="0">
              <a:spcBef>
                <a:spcPct val="0"/>
              </a:spcBef>
              <a:spcAft>
                <a:spcPct val="0"/>
              </a:spcAft>
              <a:defRPr sz="2400">
                <a:solidFill>
                  <a:schemeClr val="tx1"/>
                </a:solidFill>
                <a:latin typeface="Calibri" pitchFamily="34" charset="0"/>
                <a:ea typeface="MS PGothic" pitchFamily="34" charset="-128"/>
              </a:defRPr>
            </a:lvl9pPr>
          </a:lstStyle>
          <a:p>
            <a:pPr eaLnBrk="1" hangingPunct="1"/>
            <a:fld id="{A95DF0B0-B7EA-42C6-B321-141F606B5E9E}" type="slidenum">
              <a:rPr lang="en-US" sz="1200">
                <a:solidFill>
                  <a:prstClr val="black"/>
                </a:solidFill>
              </a:rPr>
              <a:pPr eaLnBrk="1" hangingPunct="1"/>
              <a:t>4</a:t>
            </a:fld>
            <a:endParaRPr lang="en-US" sz="1200">
              <a:solidFill>
                <a:prstClr val="black"/>
              </a:solidFil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a:lstStyle/>
          <a:p>
            <a:pPr marL="171450" indent="-171450">
              <a:buFontTx/>
              <a:buChar char="•"/>
              <a:defRPr/>
            </a:pPr>
            <a:r>
              <a:rPr lang="en-US" dirty="0" smtClean="0">
                <a:ea typeface="MS PGothic" charset="0"/>
              </a:rPr>
              <a:t>A plan for the regeneration and development of the central city setting the platform for a sustainable economic recovery</a:t>
            </a:r>
          </a:p>
          <a:p>
            <a:pPr marL="171450" indent="-171450">
              <a:buFontTx/>
              <a:buChar char="•"/>
              <a:defRPr/>
            </a:pPr>
            <a:r>
              <a:rPr lang="en-US" dirty="0" smtClean="0">
                <a:ea typeface="MS PGothic" charset="0"/>
              </a:rPr>
              <a:t>Government and CCC commitment to deliver public amenity and IF to support private sector development</a:t>
            </a:r>
          </a:p>
          <a:p>
            <a:pPr marL="171450" indent="-171450">
              <a:buFontTx/>
              <a:buChar char="•"/>
              <a:defRPr/>
            </a:pPr>
            <a:r>
              <a:rPr lang="en-US" dirty="0" smtClean="0">
                <a:ea typeface="MS PGothic" charset="0"/>
              </a:rPr>
              <a:t>Projects of scale providing confidence</a:t>
            </a:r>
          </a:p>
          <a:p>
            <a:pPr marL="171450" indent="-171450">
              <a:buFontTx/>
              <a:buChar char="•"/>
              <a:defRPr/>
            </a:pPr>
            <a:r>
              <a:rPr lang="en-US" dirty="0" smtClean="0">
                <a:ea typeface="MS PGothic" charset="0"/>
              </a:rPr>
              <a:t>Regulation and policy settings that support participation</a:t>
            </a:r>
          </a:p>
          <a:p>
            <a:pPr marL="171450" indent="-171450">
              <a:buFontTx/>
              <a:buChar char="•"/>
              <a:defRPr/>
            </a:pPr>
            <a:endParaRPr lang="en-US" dirty="0" smtClean="0">
              <a:ea typeface="MS PGothic" charset="0"/>
            </a:endParaRPr>
          </a:p>
          <a:p>
            <a:pPr marL="171450" indent="-171450">
              <a:buFontTx/>
              <a:buChar char="•"/>
              <a:defRPr/>
            </a:pPr>
            <a:endParaRPr lang="en-US" dirty="0" smtClean="0">
              <a:ea typeface="MS PGothic" charset="0"/>
            </a:endParaRPr>
          </a:p>
          <a:p>
            <a:pPr>
              <a:defRPr/>
            </a:pPr>
            <a:endParaRPr lang="en-NZ" dirty="0"/>
          </a:p>
        </p:txBody>
      </p:sp>
      <p:sp>
        <p:nvSpPr>
          <p:cNvPr id="3072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Calibri" pitchFamily="34" charset="0"/>
                <a:ea typeface="MS PGothic" pitchFamily="34" charset="-128"/>
              </a:defRPr>
            </a:lvl1pPr>
            <a:lvl2pPr marL="742950" indent="-285750" eaLnBrk="0" hangingPunct="0">
              <a:defRPr sz="2400">
                <a:solidFill>
                  <a:schemeClr val="tx1"/>
                </a:solidFill>
                <a:latin typeface="Calibri" pitchFamily="34" charset="0"/>
                <a:ea typeface="MS PGothic" pitchFamily="34" charset="-128"/>
              </a:defRPr>
            </a:lvl2pPr>
            <a:lvl3pPr marL="1143000" indent="-228600" eaLnBrk="0" hangingPunct="0">
              <a:defRPr sz="2400">
                <a:solidFill>
                  <a:schemeClr val="tx1"/>
                </a:solidFill>
                <a:latin typeface="Calibri" pitchFamily="34" charset="0"/>
                <a:ea typeface="MS PGothic" pitchFamily="34" charset="-128"/>
              </a:defRPr>
            </a:lvl3pPr>
            <a:lvl4pPr marL="1600200" indent="-228600" eaLnBrk="0" hangingPunct="0">
              <a:defRPr sz="2400">
                <a:solidFill>
                  <a:schemeClr val="tx1"/>
                </a:solidFill>
                <a:latin typeface="Calibri" pitchFamily="34" charset="0"/>
                <a:ea typeface="MS PGothic" pitchFamily="34" charset="-128"/>
              </a:defRPr>
            </a:lvl4pPr>
            <a:lvl5pPr marL="2057400" indent="-228600" eaLnBrk="0" hangingPunct="0">
              <a:defRPr sz="2400">
                <a:solidFill>
                  <a:schemeClr val="tx1"/>
                </a:solidFill>
                <a:latin typeface="Calibri" pitchFamily="34" charset="0"/>
                <a:ea typeface="MS PGothic" pitchFamily="34" charset="-128"/>
              </a:defRPr>
            </a:lvl5pPr>
            <a:lvl6pPr marL="2514600" indent="-228600" defTabSz="457200" eaLnBrk="0" fontAlgn="base" hangingPunct="0">
              <a:spcBef>
                <a:spcPct val="0"/>
              </a:spcBef>
              <a:spcAft>
                <a:spcPct val="0"/>
              </a:spcAft>
              <a:defRPr sz="2400">
                <a:solidFill>
                  <a:schemeClr val="tx1"/>
                </a:solidFill>
                <a:latin typeface="Calibri" pitchFamily="34" charset="0"/>
                <a:ea typeface="MS PGothic" pitchFamily="34" charset="-128"/>
              </a:defRPr>
            </a:lvl6pPr>
            <a:lvl7pPr marL="2971800" indent="-228600" defTabSz="457200" eaLnBrk="0" fontAlgn="base" hangingPunct="0">
              <a:spcBef>
                <a:spcPct val="0"/>
              </a:spcBef>
              <a:spcAft>
                <a:spcPct val="0"/>
              </a:spcAft>
              <a:defRPr sz="2400">
                <a:solidFill>
                  <a:schemeClr val="tx1"/>
                </a:solidFill>
                <a:latin typeface="Calibri" pitchFamily="34" charset="0"/>
                <a:ea typeface="MS PGothic" pitchFamily="34" charset="-128"/>
              </a:defRPr>
            </a:lvl7pPr>
            <a:lvl8pPr marL="3429000" indent="-228600" defTabSz="457200" eaLnBrk="0" fontAlgn="base" hangingPunct="0">
              <a:spcBef>
                <a:spcPct val="0"/>
              </a:spcBef>
              <a:spcAft>
                <a:spcPct val="0"/>
              </a:spcAft>
              <a:defRPr sz="2400">
                <a:solidFill>
                  <a:schemeClr val="tx1"/>
                </a:solidFill>
                <a:latin typeface="Calibri" pitchFamily="34" charset="0"/>
                <a:ea typeface="MS PGothic" pitchFamily="34" charset="-128"/>
              </a:defRPr>
            </a:lvl8pPr>
            <a:lvl9pPr marL="3886200" indent="-228600" defTabSz="457200" eaLnBrk="0" fontAlgn="base" hangingPunct="0">
              <a:spcBef>
                <a:spcPct val="0"/>
              </a:spcBef>
              <a:spcAft>
                <a:spcPct val="0"/>
              </a:spcAft>
              <a:defRPr sz="2400">
                <a:solidFill>
                  <a:schemeClr val="tx1"/>
                </a:solidFill>
                <a:latin typeface="Calibri" pitchFamily="34" charset="0"/>
                <a:ea typeface="MS PGothic" pitchFamily="34" charset="-128"/>
              </a:defRPr>
            </a:lvl9pPr>
          </a:lstStyle>
          <a:p>
            <a:pPr eaLnBrk="1" hangingPunct="1"/>
            <a:fld id="{D4B69765-8DB6-49CB-AB68-7D5206BB62EE}" type="slidenum">
              <a:rPr lang="en-NZ" sz="1200">
                <a:solidFill>
                  <a:prstClr val="black"/>
                </a:solidFill>
              </a:rPr>
              <a:pPr eaLnBrk="1" hangingPunct="1"/>
              <a:t>5</a:t>
            </a:fld>
            <a:endParaRPr lang="en-NZ" sz="1200">
              <a:solidFill>
                <a:prstClr val="black"/>
              </a:solidFil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0482"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171450" indent="-171450">
              <a:buFontTx/>
              <a:buChar char="•"/>
            </a:pPr>
            <a:r>
              <a:rPr lang="en-US" sz="1600" dirty="0" smtClean="0"/>
              <a:t>Current GDP growth circa 7% and level of output expected to remain at that level for a number of years</a:t>
            </a:r>
          </a:p>
          <a:p>
            <a:pPr marL="171450" indent="-171450">
              <a:buFontTx/>
              <a:buChar char="•"/>
            </a:pPr>
            <a:r>
              <a:rPr lang="en-US" sz="1600" dirty="0" smtClean="0"/>
              <a:t>Regional unemployment rate of 3.4%</a:t>
            </a:r>
          </a:p>
          <a:p>
            <a:pPr marL="171450" indent="-171450">
              <a:buFontTx/>
              <a:buChar char="•"/>
            </a:pPr>
            <a:r>
              <a:rPr lang="en-US" sz="1600" dirty="0" smtClean="0"/>
              <a:t>42 workers per day arriving in Christchurch – mix of migrants and returnees (1220/month)</a:t>
            </a:r>
          </a:p>
          <a:p>
            <a:pPr marL="171450" indent="-171450">
              <a:buFontTx/>
              <a:buChar char="•"/>
            </a:pPr>
            <a:r>
              <a:rPr lang="en-US" sz="1600" dirty="0" smtClean="0"/>
              <a:t>International migration 2013 – net average of 360/month to Christchurch</a:t>
            </a:r>
          </a:p>
          <a:p>
            <a:pPr marL="171450" indent="-171450">
              <a:buFontTx/>
              <a:buChar char="•"/>
            </a:pPr>
            <a:r>
              <a:rPr lang="en-US" sz="1600" dirty="0" smtClean="0"/>
              <a:t>Well under what</a:t>
            </a:r>
            <a:r>
              <a:rPr lang="ja-JP" altLang="en-US" sz="1600" dirty="0" smtClean="0"/>
              <a:t>’</a:t>
            </a:r>
            <a:r>
              <a:rPr lang="en-US" altLang="ja-JP" sz="1600" dirty="0" smtClean="0"/>
              <a:t>s needed</a:t>
            </a:r>
          </a:p>
          <a:p>
            <a:pPr marL="171450" indent="-171450">
              <a:buFontTx/>
              <a:buChar char="•"/>
            </a:pPr>
            <a:r>
              <a:rPr lang="en-US" sz="1600" dirty="0" smtClean="0"/>
              <a:t>Still 1600 needing accommodating per month plus partners/families</a:t>
            </a:r>
          </a:p>
          <a:p>
            <a:pPr marL="171450" indent="-171450">
              <a:buFontTx/>
              <a:buChar char="•"/>
            </a:pPr>
            <a:r>
              <a:rPr lang="en-US" sz="1600" dirty="0" smtClean="0"/>
              <a:t>On current rate 18,000 for year</a:t>
            </a:r>
          </a:p>
          <a:p>
            <a:pPr marL="171450" indent="-171450"/>
            <a:endParaRPr lang="en-US" sz="1600" dirty="0" smtClean="0"/>
          </a:p>
        </p:txBody>
      </p:sp>
      <p:sp>
        <p:nvSpPr>
          <p:cNvPr id="2048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Calibri" pitchFamily="34" charset="0"/>
                <a:ea typeface="MS PGothic" pitchFamily="34" charset="-128"/>
              </a:defRPr>
            </a:lvl1pPr>
            <a:lvl2pPr marL="742950" indent="-285750" eaLnBrk="0" hangingPunct="0">
              <a:defRPr sz="2400">
                <a:solidFill>
                  <a:schemeClr val="tx1"/>
                </a:solidFill>
                <a:latin typeface="Calibri" pitchFamily="34" charset="0"/>
                <a:ea typeface="MS PGothic" pitchFamily="34" charset="-128"/>
              </a:defRPr>
            </a:lvl2pPr>
            <a:lvl3pPr marL="1143000" indent="-228600" eaLnBrk="0" hangingPunct="0">
              <a:defRPr sz="2400">
                <a:solidFill>
                  <a:schemeClr val="tx1"/>
                </a:solidFill>
                <a:latin typeface="Calibri" pitchFamily="34" charset="0"/>
                <a:ea typeface="MS PGothic" pitchFamily="34" charset="-128"/>
              </a:defRPr>
            </a:lvl3pPr>
            <a:lvl4pPr marL="1600200" indent="-228600" eaLnBrk="0" hangingPunct="0">
              <a:defRPr sz="2400">
                <a:solidFill>
                  <a:schemeClr val="tx1"/>
                </a:solidFill>
                <a:latin typeface="Calibri" pitchFamily="34" charset="0"/>
                <a:ea typeface="MS PGothic" pitchFamily="34" charset="-128"/>
              </a:defRPr>
            </a:lvl4pPr>
            <a:lvl5pPr marL="2057400" indent="-228600" eaLnBrk="0" hangingPunct="0">
              <a:defRPr sz="2400">
                <a:solidFill>
                  <a:schemeClr val="tx1"/>
                </a:solidFill>
                <a:latin typeface="Calibri" pitchFamily="34" charset="0"/>
                <a:ea typeface="MS PGothic" pitchFamily="34" charset="-128"/>
              </a:defRPr>
            </a:lvl5pPr>
            <a:lvl6pPr marL="2514600" indent="-228600" defTabSz="457200" eaLnBrk="0" fontAlgn="base" hangingPunct="0">
              <a:spcBef>
                <a:spcPct val="0"/>
              </a:spcBef>
              <a:spcAft>
                <a:spcPct val="0"/>
              </a:spcAft>
              <a:defRPr sz="2400">
                <a:solidFill>
                  <a:schemeClr val="tx1"/>
                </a:solidFill>
                <a:latin typeface="Calibri" pitchFamily="34" charset="0"/>
                <a:ea typeface="MS PGothic" pitchFamily="34" charset="-128"/>
              </a:defRPr>
            </a:lvl6pPr>
            <a:lvl7pPr marL="2971800" indent="-228600" defTabSz="457200" eaLnBrk="0" fontAlgn="base" hangingPunct="0">
              <a:spcBef>
                <a:spcPct val="0"/>
              </a:spcBef>
              <a:spcAft>
                <a:spcPct val="0"/>
              </a:spcAft>
              <a:defRPr sz="2400">
                <a:solidFill>
                  <a:schemeClr val="tx1"/>
                </a:solidFill>
                <a:latin typeface="Calibri" pitchFamily="34" charset="0"/>
                <a:ea typeface="MS PGothic" pitchFamily="34" charset="-128"/>
              </a:defRPr>
            </a:lvl7pPr>
            <a:lvl8pPr marL="3429000" indent="-228600" defTabSz="457200" eaLnBrk="0" fontAlgn="base" hangingPunct="0">
              <a:spcBef>
                <a:spcPct val="0"/>
              </a:spcBef>
              <a:spcAft>
                <a:spcPct val="0"/>
              </a:spcAft>
              <a:defRPr sz="2400">
                <a:solidFill>
                  <a:schemeClr val="tx1"/>
                </a:solidFill>
                <a:latin typeface="Calibri" pitchFamily="34" charset="0"/>
                <a:ea typeface="MS PGothic" pitchFamily="34" charset="-128"/>
              </a:defRPr>
            </a:lvl8pPr>
            <a:lvl9pPr marL="3886200" indent="-228600" defTabSz="457200" eaLnBrk="0" fontAlgn="base" hangingPunct="0">
              <a:spcBef>
                <a:spcPct val="0"/>
              </a:spcBef>
              <a:spcAft>
                <a:spcPct val="0"/>
              </a:spcAft>
              <a:defRPr sz="2400">
                <a:solidFill>
                  <a:schemeClr val="tx1"/>
                </a:solidFill>
                <a:latin typeface="Calibri" pitchFamily="34" charset="0"/>
                <a:ea typeface="MS PGothic" pitchFamily="34" charset="-128"/>
              </a:defRPr>
            </a:lvl9pPr>
          </a:lstStyle>
          <a:p>
            <a:pPr eaLnBrk="1" hangingPunct="1"/>
            <a:fld id="{ABE1A3A0-91AF-41DD-A59F-CDA4CB758DFA}" type="slidenum">
              <a:rPr lang="en-US" sz="1200">
                <a:solidFill>
                  <a:prstClr val="black"/>
                </a:solidFill>
              </a:rPr>
              <a:pPr eaLnBrk="1" hangingPunct="1"/>
              <a:t>23</a:t>
            </a:fld>
            <a:endParaRPr lang="en-US" sz="1200">
              <a:solidFill>
                <a:prstClr val="black"/>
              </a:solidFil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dirty="0" smtClean="0"/>
              <a:t>Core value for the projects</a:t>
            </a:r>
          </a:p>
          <a:p>
            <a:r>
              <a:rPr lang="en-NZ" dirty="0" smtClean="0"/>
              <a:t>“Kia </a:t>
            </a:r>
            <a:r>
              <a:rPr lang="en-NZ" dirty="0" err="1" smtClean="0"/>
              <a:t>atawhai</a:t>
            </a:r>
            <a:r>
              <a:rPr lang="en-NZ" dirty="0" smtClean="0"/>
              <a:t> </a:t>
            </a:r>
            <a:r>
              <a:rPr lang="en-NZ" dirty="0" err="1" smtClean="0"/>
              <a:t>ki</a:t>
            </a:r>
            <a:r>
              <a:rPr lang="en-NZ" dirty="0" smtClean="0"/>
              <a:t> </a:t>
            </a:r>
            <a:r>
              <a:rPr lang="en-NZ" dirty="0" err="1" smtClean="0"/>
              <a:t>te</a:t>
            </a:r>
            <a:r>
              <a:rPr lang="en-NZ" dirty="0" smtClean="0"/>
              <a:t> </a:t>
            </a:r>
            <a:r>
              <a:rPr lang="en-NZ" dirty="0" err="1" smtClean="0"/>
              <a:t>tangata</a:t>
            </a:r>
            <a:r>
              <a:rPr lang="en-NZ" dirty="0" smtClean="0"/>
              <a:t>” - Pita </a:t>
            </a:r>
            <a:r>
              <a:rPr lang="en-NZ" dirty="0" err="1" smtClean="0"/>
              <a:t>Te</a:t>
            </a:r>
            <a:r>
              <a:rPr lang="en-NZ" dirty="0" smtClean="0"/>
              <a:t> Hori</a:t>
            </a:r>
          </a:p>
          <a:p>
            <a:r>
              <a:rPr lang="en-NZ" dirty="0" smtClean="0"/>
              <a:t>“Care for the people”</a:t>
            </a:r>
          </a:p>
          <a:p>
            <a:endParaRPr lang="en-NZ"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NZ" dirty="0" smtClean="0"/>
              <a:t>Telling stories of the River</a:t>
            </a:r>
          </a:p>
          <a:p>
            <a:r>
              <a:rPr lang="en-NZ" dirty="0" smtClean="0"/>
              <a:t>In stream improvements </a:t>
            </a:r>
          </a:p>
          <a:p>
            <a:r>
              <a:rPr lang="en-NZ" dirty="0" smtClean="0"/>
              <a:t>Ecological enhancements</a:t>
            </a:r>
          </a:p>
          <a:p>
            <a:r>
              <a:rPr lang="en-NZ" dirty="0" smtClean="0"/>
              <a:t>Trees</a:t>
            </a:r>
            <a:r>
              <a:rPr lang="en-NZ" baseline="0" dirty="0" smtClean="0"/>
              <a:t> and plants</a:t>
            </a:r>
            <a:endParaRPr lang="en-NZ" dirty="0" smtClean="0"/>
          </a:p>
          <a:p>
            <a:endParaRPr lang="en-NZ" dirty="0" smtClean="0"/>
          </a:p>
          <a:p>
            <a:r>
              <a:rPr lang="en-NZ" dirty="0" err="1" smtClean="0"/>
              <a:t>Ngāi</a:t>
            </a:r>
            <a:r>
              <a:rPr lang="en-NZ" dirty="0" smtClean="0"/>
              <a:t> </a:t>
            </a:r>
            <a:r>
              <a:rPr lang="en-NZ" dirty="0" err="1" smtClean="0"/>
              <a:t>Tūāhuriri</a:t>
            </a:r>
            <a:r>
              <a:rPr lang="en-NZ" dirty="0" smtClean="0"/>
              <a:t> artworks in Art Trail and Bus Interchange</a:t>
            </a:r>
          </a:p>
          <a:p>
            <a:r>
              <a:rPr lang="en-NZ" dirty="0" smtClean="0"/>
              <a:t>Seeking international reputation and renowned place of art</a:t>
            </a:r>
          </a:p>
          <a:p>
            <a:endParaRPr lang="en-NZ" dirty="0"/>
          </a:p>
        </p:txBody>
      </p:sp>
      <p:sp>
        <p:nvSpPr>
          <p:cNvPr id="4" name="Slide Number Placeholder 3"/>
          <p:cNvSpPr>
            <a:spLocks noGrp="1"/>
          </p:cNvSpPr>
          <p:nvPr>
            <p:ph type="sldNum" sz="quarter" idx="10"/>
          </p:nvPr>
        </p:nvSpPr>
        <p:spPr/>
        <p:txBody>
          <a:bodyPr/>
          <a:lstStyle/>
          <a:p>
            <a:fld id="{7012A3DC-5E7E-494F-B3BB-7B6BAF47EEFD}" type="slidenum">
              <a:rPr lang="en-NZ" smtClean="0"/>
              <a:t>24</a:t>
            </a:fld>
            <a:endParaRPr lang="en-NZ"/>
          </a:p>
        </p:txBody>
      </p:sp>
    </p:spTree>
    <p:extLst>
      <p:ext uri="{BB962C8B-B14F-4D97-AF65-F5344CB8AC3E}">
        <p14:creationId xmlns:p14="http://schemas.microsoft.com/office/powerpoint/2010/main" val="339151470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NZ" dirty="0"/>
          </a:p>
        </p:txBody>
      </p:sp>
      <p:sp>
        <p:nvSpPr>
          <p:cNvPr id="4" name="Slide Number Placeholder 3"/>
          <p:cNvSpPr>
            <a:spLocks noGrp="1"/>
          </p:cNvSpPr>
          <p:nvPr>
            <p:ph type="sldNum" sz="quarter" idx="10"/>
          </p:nvPr>
        </p:nvSpPr>
        <p:spPr/>
        <p:txBody>
          <a:bodyPr/>
          <a:lstStyle/>
          <a:p>
            <a:fld id="{7012A3DC-5E7E-494F-B3BB-7B6BAF47EEFD}" type="slidenum">
              <a:rPr lang="en-NZ" smtClean="0"/>
              <a:t>25</a:t>
            </a:fld>
            <a:endParaRPr lang="en-NZ"/>
          </a:p>
        </p:txBody>
      </p:sp>
    </p:spTree>
    <p:extLst>
      <p:ext uri="{BB962C8B-B14F-4D97-AF65-F5344CB8AC3E}">
        <p14:creationId xmlns:p14="http://schemas.microsoft.com/office/powerpoint/2010/main" val="275709990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a:lstStyle/>
          <a:p>
            <a:pPr eaLnBrk="1" fontAlgn="auto" hangingPunct="1">
              <a:spcBef>
                <a:spcPts val="0"/>
              </a:spcBef>
              <a:spcAft>
                <a:spcPts val="0"/>
              </a:spcAft>
              <a:buFont typeface="Arial" pitchFamily="34" charset="0"/>
              <a:buNone/>
              <a:defRPr/>
            </a:pPr>
            <a:r>
              <a:rPr lang="en-NZ" sz="1800" dirty="0" err="1" smtClean="0">
                <a:solidFill>
                  <a:srgbClr val="4F81BD"/>
                </a:solidFill>
              </a:rPr>
              <a:t>Ariana</a:t>
            </a:r>
            <a:endParaRPr lang="en-NZ" sz="1800" dirty="0" smtClean="0">
              <a:solidFill>
                <a:srgbClr val="4F81BD"/>
              </a:solidFill>
            </a:endParaRPr>
          </a:p>
          <a:p>
            <a:pPr eaLnBrk="1" fontAlgn="auto" hangingPunct="1">
              <a:spcBef>
                <a:spcPts val="0"/>
              </a:spcBef>
              <a:spcAft>
                <a:spcPts val="0"/>
              </a:spcAft>
              <a:defRPr/>
            </a:pPr>
            <a:endParaRPr lang="en-NZ" dirty="0" smtClean="0"/>
          </a:p>
          <a:p>
            <a:pPr eaLnBrk="1" fontAlgn="auto" hangingPunct="1">
              <a:spcBef>
                <a:spcPts val="0"/>
              </a:spcBef>
              <a:spcAft>
                <a:spcPts val="0"/>
              </a:spcAft>
              <a:defRPr/>
            </a:pPr>
            <a:endParaRPr lang="en-NZ" dirty="0" smtClean="0"/>
          </a:p>
          <a:p>
            <a:pPr eaLnBrk="1" fontAlgn="auto" hangingPunct="1">
              <a:spcBef>
                <a:spcPts val="0"/>
              </a:spcBef>
              <a:spcAft>
                <a:spcPts val="0"/>
              </a:spcAft>
              <a:defRPr/>
            </a:pPr>
            <a:r>
              <a:rPr lang="en-NZ" dirty="0" smtClean="0"/>
              <a:t>The Recovery Plan promotes a significant increase of people living, working and visiting the central city. The expectation is that by 2041 there will be:</a:t>
            </a:r>
          </a:p>
          <a:p>
            <a:pPr marL="171450" indent="-171450" eaLnBrk="1" fontAlgn="auto" hangingPunct="1">
              <a:spcBef>
                <a:spcPts val="0"/>
              </a:spcBef>
              <a:spcAft>
                <a:spcPts val="0"/>
              </a:spcAft>
              <a:buFontTx/>
              <a:buChar char="-"/>
              <a:defRPr/>
            </a:pPr>
            <a:r>
              <a:rPr lang="en-NZ" dirty="0" smtClean="0"/>
              <a:t>More than double number of residents to around 20,000 people</a:t>
            </a:r>
          </a:p>
          <a:p>
            <a:pPr marL="171450" indent="-171450" eaLnBrk="1" fontAlgn="auto" hangingPunct="1">
              <a:spcBef>
                <a:spcPts val="0"/>
              </a:spcBef>
              <a:spcAft>
                <a:spcPts val="0"/>
              </a:spcAft>
              <a:buFontTx/>
              <a:buChar char="-"/>
              <a:defRPr/>
            </a:pPr>
            <a:r>
              <a:rPr lang="en-NZ" dirty="0" smtClean="0"/>
              <a:t>Number of workers increased at least to pre quakes levels (around 50,000) but ideally increase the worker population to 60,000</a:t>
            </a:r>
          </a:p>
          <a:p>
            <a:pPr marL="171450" indent="-171450" eaLnBrk="1" fontAlgn="auto" hangingPunct="1">
              <a:spcBef>
                <a:spcPts val="0"/>
              </a:spcBef>
              <a:spcAft>
                <a:spcPts val="0"/>
              </a:spcAft>
              <a:buFontTx/>
              <a:buChar char="-"/>
              <a:defRPr/>
            </a:pPr>
            <a:r>
              <a:rPr lang="en-NZ" dirty="0" smtClean="0"/>
              <a:t>Increased number of visitors, students and tourist in the central </a:t>
            </a:r>
            <a:r>
              <a:rPr lang="en-NZ" dirty="0" smtClean="0">
                <a:solidFill>
                  <a:srgbClr val="FF0000"/>
                </a:solidFill>
              </a:rPr>
              <a:t>city </a:t>
            </a:r>
          </a:p>
          <a:p>
            <a:pPr marL="171450" indent="-171450" eaLnBrk="1" fontAlgn="auto" hangingPunct="1">
              <a:spcBef>
                <a:spcPts val="0"/>
              </a:spcBef>
              <a:spcAft>
                <a:spcPts val="0"/>
              </a:spcAft>
              <a:buFontTx/>
              <a:buChar char="-"/>
              <a:defRPr/>
            </a:pPr>
            <a:endParaRPr lang="en-NZ" dirty="0" smtClean="0"/>
          </a:p>
          <a:p>
            <a:pPr eaLnBrk="1" fontAlgn="auto" hangingPunct="1">
              <a:spcBef>
                <a:spcPts val="0"/>
              </a:spcBef>
              <a:spcAft>
                <a:spcPts val="0"/>
              </a:spcAft>
              <a:defRPr/>
            </a:pPr>
            <a:r>
              <a:rPr lang="en-NZ" dirty="0" smtClean="0"/>
              <a:t>Increasing the number of people living, working and visiting the city provides the conditions for a more compact, competitive, sustainable and exciting city.</a:t>
            </a:r>
          </a:p>
          <a:p>
            <a:pPr marL="171450" indent="-171450" eaLnBrk="1" fontAlgn="auto" hangingPunct="1">
              <a:spcBef>
                <a:spcPts val="0"/>
              </a:spcBef>
              <a:spcAft>
                <a:spcPts val="0"/>
              </a:spcAft>
              <a:buFontTx/>
              <a:buChar char="-"/>
              <a:defRPr/>
            </a:pPr>
            <a:endParaRPr lang="en-NZ" dirty="0" smtClean="0"/>
          </a:p>
          <a:p>
            <a:pPr eaLnBrk="1" fontAlgn="auto" hangingPunct="1">
              <a:spcBef>
                <a:spcPts val="0"/>
              </a:spcBef>
              <a:spcAft>
                <a:spcPts val="0"/>
              </a:spcAft>
              <a:defRPr/>
            </a:pPr>
            <a:r>
              <a:rPr lang="en-NZ" b="1" i="1" u="sng" dirty="0" smtClean="0">
                <a:solidFill>
                  <a:srgbClr val="0070C0"/>
                </a:solidFill>
              </a:rPr>
              <a:t>This means we need to find clever ways to provide the conditions for an efficient and enjoyable city for more people within the same space. </a:t>
            </a:r>
          </a:p>
        </p:txBody>
      </p:sp>
      <p:sp>
        <p:nvSpPr>
          <p:cNvPr id="5222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pitchFamily="34" charset="0"/>
                <a:ea typeface="MS PGothic" pitchFamily="34" charset="-128"/>
              </a:defRPr>
            </a:lvl1pPr>
            <a:lvl2pPr marL="742950" indent="-285750" eaLnBrk="0" hangingPunct="0">
              <a:defRPr>
                <a:solidFill>
                  <a:schemeClr val="tx1"/>
                </a:solidFill>
                <a:latin typeface="Calibri" pitchFamily="34" charset="0"/>
                <a:ea typeface="MS PGothic" pitchFamily="34" charset="-128"/>
              </a:defRPr>
            </a:lvl2pPr>
            <a:lvl3pPr marL="1143000" indent="-228600" eaLnBrk="0" hangingPunct="0">
              <a:defRPr>
                <a:solidFill>
                  <a:schemeClr val="tx1"/>
                </a:solidFill>
                <a:latin typeface="Calibri" pitchFamily="34" charset="0"/>
                <a:ea typeface="MS PGothic" pitchFamily="34" charset="-128"/>
              </a:defRPr>
            </a:lvl3pPr>
            <a:lvl4pPr marL="1600200" indent="-228600" eaLnBrk="0" hangingPunct="0">
              <a:defRPr>
                <a:solidFill>
                  <a:schemeClr val="tx1"/>
                </a:solidFill>
                <a:latin typeface="Calibri" pitchFamily="34" charset="0"/>
                <a:ea typeface="MS PGothic" pitchFamily="34" charset="-128"/>
              </a:defRPr>
            </a:lvl4pPr>
            <a:lvl5pPr marL="2057400" indent="-228600" eaLnBrk="0" hangingPunct="0">
              <a:defRPr>
                <a:solidFill>
                  <a:schemeClr val="tx1"/>
                </a:solidFill>
                <a:latin typeface="Calibri" pitchFamily="34"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Calibri" pitchFamily="34"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Calibri" pitchFamily="34"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Calibri" pitchFamily="34"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Calibri" pitchFamily="34" charset="0"/>
                <a:ea typeface="MS PGothic" pitchFamily="34" charset="-128"/>
              </a:defRPr>
            </a:lvl9pPr>
          </a:lstStyle>
          <a:p>
            <a:pPr eaLnBrk="1" hangingPunct="1"/>
            <a:fld id="{89B23491-4406-4E0A-8EA5-1FB473B12E20}" type="slidenum">
              <a:rPr lang="en-NZ" smtClean="0"/>
              <a:pPr eaLnBrk="1" hangingPunct="1"/>
              <a:t>26</a:t>
            </a:fld>
            <a:endParaRPr lang="en-NZ"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CERAXXX PowerPoint v1.jpg" descr="/Volumes/Studio-WGTN/Studio-WGTN/WIP/PRINT/CERAXXX PowerPoint Template/DESIGN/Links/PPT Slides V1/CERAXXX PowerPoint v1.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389205" y="2791113"/>
            <a:ext cx="7772400" cy="660689"/>
          </a:xfrm>
        </p:spPr>
        <p:txBody>
          <a:bodyPr/>
          <a:lstStyle>
            <a:lvl1pPr algn="l">
              <a:defRPr>
                <a:solidFill>
                  <a:schemeClr val="bg1"/>
                </a:solidFill>
                <a:latin typeface="Arial"/>
                <a:cs typeface="Arial"/>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389205" y="3451802"/>
            <a:ext cx="6400800" cy="1752600"/>
          </a:xfrm>
        </p:spPr>
        <p:txBody>
          <a:bodyPr>
            <a:normAutofit/>
          </a:bodyPr>
          <a:lstStyle>
            <a:lvl1pPr marL="0" indent="0" algn="l">
              <a:buNone/>
              <a:defRPr sz="2400">
                <a:solidFill>
                  <a:srgbClr val="FFFFFF"/>
                </a:solidFill>
                <a:latin typeface="Arial"/>
                <a:cs typeface="Aria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Tree>
    <p:extLst>
      <p:ext uri="{BB962C8B-B14F-4D97-AF65-F5344CB8AC3E}">
        <p14:creationId xmlns:p14="http://schemas.microsoft.com/office/powerpoint/2010/main" val="173780295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68650916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39457064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96549747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54536370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79516426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214272926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83327571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74625"/>
            <a:ext cx="2057400" cy="59515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174625"/>
            <a:ext cx="6019800" cy="59515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20639844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Tree>
    <p:extLst>
      <p:ext uri="{BB962C8B-B14F-4D97-AF65-F5344CB8AC3E}">
        <p14:creationId xmlns:p14="http://schemas.microsoft.com/office/powerpoint/2010/main" val="6317633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94834934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182525"/>
            <a:ext cx="8229600" cy="1133177"/>
          </a:xfrm>
        </p:spPr>
        <p:txBody>
          <a:bodyPr>
            <a:normAutofit/>
          </a:bodyPr>
          <a:lstStyle>
            <a:lvl1pPr algn="l">
              <a:defRPr sz="3200">
                <a:solidFill>
                  <a:srgbClr val="FFFFFF"/>
                </a:solidFill>
              </a:defRPr>
            </a:lvl1p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04788657"/>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340248239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5124020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75983311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29428589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96311692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276388139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46279547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59168973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74625"/>
            <a:ext cx="2057400" cy="59515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174625"/>
            <a:ext cx="6019800" cy="59515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85906566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Tree>
    <p:extLst>
      <p:ext uri="{BB962C8B-B14F-4D97-AF65-F5344CB8AC3E}">
        <p14:creationId xmlns:p14="http://schemas.microsoft.com/office/powerpoint/2010/main" val="210070771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useBgFill="1">
        <p:nvSpPr>
          <p:cNvPr id="7" name="Chart Placeholder 6"/>
          <p:cNvSpPr>
            <a:spLocks noGrp="1"/>
          </p:cNvSpPr>
          <p:nvPr>
            <p:ph type="chart" sz="quarter" idx="13"/>
          </p:nvPr>
        </p:nvSpPr>
        <p:spPr>
          <a:xfrm>
            <a:off x="1670033" y="2498524"/>
            <a:ext cx="6122814" cy="2832450"/>
          </a:xfrm>
          <a:ln>
            <a:noFill/>
          </a:ln>
        </p:spPr>
        <p:txBody>
          <a:bodyPr rtlCol="0">
            <a:normAutofit/>
          </a:bodyPr>
          <a:lstStyle>
            <a:lvl1pPr>
              <a:defRPr sz="1200"/>
            </a:lvl1pPr>
          </a:lstStyle>
          <a:p>
            <a:pPr lvl="0"/>
            <a:endParaRPr lang="en-US" noProof="0" smtClean="0"/>
          </a:p>
        </p:txBody>
      </p:sp>
    </p:spTree>
    <p:extLst>
      <p:ext uri="{BB962C8B-B14F-4D97-AF65-F5344CB8AC3E}">
        <p14:creationId xmlns:p14="http://schemas.microsoft.com/office/powerpoint/2010/main" val="1033579314"/>
      </p:ext>
    </p:extLst>
  </p:cSld>
  <p:clrMapOvr>
    <a:masterClrMapping/>
  </p:clrMapOvr>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34378521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142291839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12625394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83751140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999042912"/>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798898467"/>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199310244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4261307686"/>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915902192"/>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74625"/>
            <a:ext cx="2057400" cy="59515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174625"/>
            <a:ext cx="6019800" cy="59515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76041482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9" name="Picture Placeholder 8"/>
          <p:cNvSpPr>
            <a:spLocks noGrp="1"/>
          </p:cNvSpPr>
          <p:nvPr>
            <p:ph type="pic" sz="quarter" idx="10"/>
          </p:nvPr>
        </p:nvSpPr>
        <p:spPr>
          <a:xfrm>
            <a:off x="255588" y="1581150"/>
            <a:ext cx="8683625" cy="4278313"/>
          </a:xfrm>
        </p:spPr>
        <p:txBody>
          <a:bodyPr rtlCol="0">
            <a:normAutofit/>
          </a:bodyPr>
          <a:lstStyle>
            <a:lvl1pPr marL="342900" indent="-342900" algn="l" defTabSz="457200" rtl="0" eaLnBrk="1" latinLnBrk="0" hangingPunct="1">
              <a:spcBef>
                <a:spcPct val="20000"/>
              </a:spcBef>
              <a:buFont typeface="Arial"/>
              <a:buChar char="•"/>
              <a:defRPr lang="en-US" sz="2800" kern="1200">
                <a:solidFill>
                  <a:schemeClr val="tx1"/>
                </a:solidFill>
                <a:latin typeface="+mn-lt"/>
                <a:ea typeface="+mn-ea"/>
                <a:cs typeface="+mn-cs"/>
              </a:defRPr>
            </a:lvl1pPr>
          </a:lstStyle>
          <a:p>
            <a:pPr lvl="0"/>
            <a:endParaRPr lang="en-US" noProof="0" smtClean="0"/>
          </a:p>
        </p:txBody>
      </p:sp>
    </p:spTree>
    <p:extLst>
      <p:ext uri="{BB962C8B-B14F-4D97-AF65-F5344CB8AC3E}">
        <p14:creationId xmlns:p14="http://schemas.microsoft.com/office/powerpoint/2010/main" val="1077152135"/>
      </p:ext>
    </p:extLst>
  </p:cSld>
  <p:clrMapOvr>
    <a:masterClrMapping/>
  </p:clrMapOvr>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userDrawn="1">
  <p:cSld name="Image and Title">
    <p:spTree>
      <p:nvGrpSpPr>
        <p:cNvPr id="1" name=""/>
        <p:cNvGrpSpPr/>
        <p:nvPr/>
      </p:nvGrpSpPr>
      <p:grpSpPr>
        <a:xfrm>
          <a:off x="0" y="0"/>
          <a:ext cx="0" cy="0"/>
          <a:chOff x="0" y="0"/>
          <a:chExt cx="0" cy="0"/>
        </a:xfrm>
      </p:grpSpPr>
      <p:sp>
        <p:nvSpPr>
          <p:cNvPr id="2" name="Title 1"/>
          <p:cNvSpPr>
            <a:spLocks noGrp="1"/>
          </p:cNvSpPr>
          <p:nvPr>
            <p:ph type="title"/>
          </p:nvPr>
        </p:nvSpPr>
        <p:spPr>
          <a:xfrm>
            <a:off x="312738" y="606425"/>
            <a:ext cx="6126162" cy="709613"/>
          </a:xfrm>
          <a:prstGeom prst="rect">
            <a:avLst/>
          </a:prstGeom>
        </p:spPr>
        <p:txBody>
          <a:bodyPr/>
          <a:lstStyle>
            <a:lvl1pPr>
              <a:defRPr/>
            </a:lvl1pPr>
          </a:lstStyle>
          <a:p>
            <a:r>
              <a:rPr lang="mi-NZ" smtClean="0"/>
              <a:t>Click to edit Master title style</a:t>
            </a:r>
            <a:endParaRPr lang="en-US"/>
          </a:p>
        </p:txBody>
      </p:sp>
      <p:sp>
        <p:nvSpPr>
          <p:cNvPr id="11" name="Picture Placeholder 10"/>
          <p:cNvSpPr>
            <a:spLocks noGrp="1"/>
          </p:cNvSpPr>
          <p:nvPr>
            <p:ph type="pic" sz="quarter" idx="10"/>
          </p:nvPr>
        </p:nvSpPr>
        <p:spPr>
          <a:xfrm>
            <a:off x="260198" y="2080662"/>
            <a:ext cx="8545014" cy="3830590"/>
          </a:xfrm>
          <a:prstGeom prst="rect">
            <a:avLst/>
          </a:prstGeom>
        </p:spPr>
        <p:txBody>
          <a:bodyPr anchor="ctr" anchorCtr="1">
            <a:noAutofit/>
          </a:bodyPr>
          <a:lstStyle>
            <a:lvl1pPr marL="0" indent="0" algn="ctr">
              <a:buNone/>
              <a:defRPr sz="1400" cap="all">
                <a:solidFill>
                  <a:srgbClr val="7F7F7F"/>
                </a:solidFill>
              </a:defRPr>
            </a:lvl1pPr>
          </a:lstStyle>
          <a:p>
            <a:pPr lvl="0"/>
            <a:endParaRPr lang="en-US" noProof="0"/>
          </a:p>
        </p:txBody>
      </p:sp>
      <p:sp>
        <p:nvSpPr>
          <p:cNvPr id="4" name="Text Placeholder 8"/>
          <p:cNvSpPr>
            <a:spLocks noGrp="1"/>
          </p:cNvSpPr>
          <p:nvPr>
            <p:ph type="body" sz="quarter" idx="11"/>
          </p:nvPr>
        </p:nvSpPr>
        <p:spPr>
          <a:xfrm>
            <a:off x="333398" y="1152545"/>
            <a:ext cx="5505450" cy="339725"/>
          </a:xfrm>
          <a:prstGeom prst="rect">
            <a:avLst/>
          </a:prstGeom>
        </p:spPr>
        <p:txBody>
          <a:bodyPr/>
          <a:lstStyle>
            <a:lvl1pPr marL="0" indent="0">
              <a:buNone/>
              <a:defRPr b="0" i="0">
                <a:solidFill>
                  <a:srgbClr val="000000"/>
                </a:solidFill>
              </a:defRPr>
            </a:lvl1pPr>
          </a:lstStyle>
          <a:p>
            <a:pPr lvl="0"/>
            <a:r>
              <a:rPr lang="mi-NZ" dirty="0" smtClean="0"/>
              <a:t>Click to edit Master text styles</a:t>
            </a:r>
            <a:endParaRPr lang="en-US" dirty="0"/>
          </a:p>
        </p:txBody>
      </p:sp>
    </p:spTree>
    <p:extLst>
      <p:ext uri="{BB962C8B-B14F-4D97-AF65-F5344CB8AC3E}">
        <p14:creationId xmlns:p14="http://schemas.microsoft.com/office/powerpoint/2010/main" val="29300155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7" name="Picture Placeholder 6"/>
          <p:cNvSpPr>
            <a:spLocks noGrp="1"/>
          </p:cNvSpPr>
          <p:nvPr>
            <p:ph type="pic" sz="quarter" idx="13"/>
          </p:nvPr>
        </p:nvSpPr>
        <p:spPr>
          <a:xfrm>
            <a:off x="241299" y="1673225"/>
            <a:ext cx="4320000" cy="4129088"/>
          </a:xfrm>
        </p:spPr>
        <p:txBody>
          <a:bodyPr rtlCol="0">
            <a:normAutofit/>
          </a:bodyPr>
          <a:lstStyle/>
          <a:p>
            <a:pPr lvl="0"/>
            <a:endParaRPr lang="en-US" noProof="0" smtClean="0"/>
          </a:p>
        </p:txBody>
      </p:sp>
      <p:sp>
        <p:nvSpPr>
          <p:cNvPr id="9" name="Picture Placeholder 6"/>
          <p:cNvSpPr>
            <a:spLocks noGrp="1"/>
          </p:cNvSpPr>
          <p:nvPr>
            <p:ph type="pic" sz="quarter" idx="14"/>
          </p:nvPr>
        </p:nvSpPr>
        <p:spPr>
          <a:xfrm>
            <a:off x="4622799" y="1673225"/>
            <a:ext cx="4296834" cy="4129088"/>
          </a:xfrm>
        </p:spPr>
        <p:txBody>
          <a:bodyPr rtlCol="0">
            <a:normAutofit/>
          </a:bodyPr>
          <a:lstStyle/>
          <a:p>
            <a:pPr lvl="0"/>
            <a:endParaRPr lang="en-US" noProof="0" smtClean="0"/>
          </a:p>
        </p:txBody>
      </p:sp>
    </p:spTree>
    <p:extLst>
      <p:ext uri="{BB962C8B-B14F-4D97-AF65-F5344CB8AC3E}">
        <p14:creationId xmlns:p14="http://schemas.microsoft.com/office/powerpoint/2010/main" val="41654718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16" name="Picture Placeholder 15"/>
          <p:cNvSpPr>
            <a:spLocks noGrp="1"/>
          </p:cNvSpPr>
          <p:nvPr>
            <p:ph type="pic" sz="quarter" idx="10"/>
          </p:nvPr>
        </p:nvSpPr>
        <p:spPr>
          <a:xfrm>
            <a:off x="234261" y="1663559"/>
            <a:ext cx="4624388" cy="4154488"/>
          </a:xfrm>
        </p:spPr>
        <p:txBody>
          <a:bodyPr rtlCol="0">
            <a:normAutofit/>
          </a:bodyPr>
          <a:lstStyle/>
          <a:p>
            <a:pPr lvl="0"/>
            <a:endParaRPr lang="en-US" noProof="0" smtClean="0"/>
          </a:p>
        </p:txBody>
      </p:sp>
      <p:sp>
        <p:nvSpPr>
          <p:cNvPr id="18" name="Picture Placeholder 17"/>
          <p:cNvSpPr>
            <a:spLocks noGrp="1"/>
          </p:cNvSpPr>
          <p:nvPr>
            <p:ph type="pic" sz="quarter" idx="11"/>
          </p:nvPr>
        </p:nvSpPr>
        <p:spPr>
          <a:xfrm>
            <a:off x="4858649" y="1663700"/>
            <a:ext cx="4038600" cy="2076450"/>
          </a:xfrm>
        </p:spPr>
        <p:txBody>
          <a:bodyPr rtlCol="0">
            <a:normAutofit/>
          </a:bodyPr>
          <a:lstStyle/>
          <a:p>
            <a:pPr lvl="0"/>
            <a:endParaRPr lang="en-US" noProof="0" smtClean="0"/>
          </a:p>
        </p:txBody>
      </p:sp>
      <p:sp>
        <p:nvSpPr>
          <p:cNvPr id="20" name="Picture Placeholder 19"/>
          <p:cNvSpPr>
            <a:spLocks noGrp="1"/>
          </p:cNvSpPr>
          <p:nvPr>
            <p:ph type="pic" sz="quarter" idx="12"/>
          </p:nvPr>
        </p:nvSpPr>
        <p:spPr>
          <a:xfrm>
            <a:off x="4858650" y="3740151"/>
            <a:ext cx="4038600" cy="2078038"/>
          </a:xfrm>
        </p:spPr>
        <p:txBody>
          <a:bodyPr rtlCol="0">
            <a:normAutofit/>
          </a:bodyPr>
          <a:lstStyle/>
          <a:p>
            <a:pPr lvl="0"/>
            <a:endParaRPr lang="en-US" noProof="0" smtClean="0"/>
          </a:p>
        </p:txBody>
      </p:sp>
    </p:spTree>
    <p:extLst>
      <p:ext uri="{BB962C8B-B14F-4D97-AF65-F5344CB8AC3E}">
        <p14:creationId xmlns:p14="http://schemas.microsoft.com/office/powerpoint/2010/main" val="473174051"/>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Tree>
    <p:extLst>
      <p:ext uri="{BB962C8B-B14F-4D97-AF65-F5344CB8AC3E}">
        <p14:creationId xmlns:p14="http://schemas.microsoft.com/office/powerpoint/2010/main" val="25795571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32716512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174464923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4.xml"/><Relationship Id="rId13" Type="http://schemas.openxmlformats.org/officeDocument/2006/relationships/image" Target="../media/image1.jpeg"/><Relationship Id="rId3" Type="http://schemas.openxmlformats.org/officeDocument/2006/relationships/slideLayout" Target="../slideLayouts/slideLayout9.xml"/><Relationship Id="rId7" Type="http://schemas.openxmlformats.org/officeDocument/2006/relationships/slideLayout" Target="../slideLayouts/slideLayout13.xml"/><Relationship Id="rId12" Type="http://schemas.openxmlformats.org/officeDocument/2006/relationships/theme" Target="../theme/theme2.xml"/><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slideLayout" Target="../slideLayouts/slideLayout12.xml"/><Relationship Id="rId11" Type="http://schemas.openxmlformats.org/officeDocument/2006/relationships/slideLayout" Target="../slideLayouts/slideLayout17.xml"/><Relationship Id="rId5" Type="http://schemas.openxmlformats.org/officeDocument/2006/relationships/slideLayout" Target="../slideLayouts/slideLayout11.xml"/><Relationship Id="rId10" Type="http://schemas.openxmlformats.org/officeDocument/2006/relationships/slideLayout" Target="../slideLayouts/slideLayout16.xml"/><Relationship Id="rId4" Type="http://schemas.openxmlformats.org/officeDocument/2006/relationships/slideLayout" Target="../slideLayouts/slideLayout10.xml"/><Relationship Id="rId9" Type="http://schemas.openxmlformats.org/officeDocument/2006/relationships/slideLayout" Target="../slideLayouts/slideLayout15.xml"/><Relationship Id="rId14" Type="http://schemas.openxmlformats.org/officeDocument/2006/relationships/image" Target="//localhost/Volumes/Studio-WGTN/Studio-WGTN/WIP/PRINT/CERAXXX%20PowerPoint%20Template/DESIGN/Links/PPT%20Slides%20V1/CERAXXX%20PowerPoint%20End.jpg" TargetMode="Externa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5.xml"/><Relationship Id="rId13" Type="http://schemas.openxmlformats.org/officeDocument/2006/relationships/image" Target="../media/image1.jpeg"/><Relationship Id="rId3" Type="http://schemas.openxmlformats.org/officeDocument/2006/relationships/slideLayout" Target="../slideLayouts/slideLayout20.xml"/><Relationship Id="rId7" Type="http://schemas.openxmlformats.org/officeDocument/2006/relationships/slideLayout" Target="../slideLayouts/slideLayout24.xml"/><Relationship Id="rId12" Type="http://schemas.openxmlformats.org/officeDocument/2006/relationships/theme" Target="../theme/theme3.xml"/><Relationship Id="rId2" Type="http://schemas.openxmlformats.org/officeDocument/2006/relationships/slideLayout" Target="../slideLayouts/slideLayout19.xml"/><Relationship Id="rId1" Type="http://schemas.openxmlformats.org/officeDocument/2006/relationships/slideLayout" Target="../slideLayouts/slideLayout18.xml"/><Relationship Id="rId6" Type="http://schemas.openxmlformats.org/officeDocument/2006/relationships/slideLayout" Target="../slideLayouts/slideLayout23.xml"/><Relationship Id="rId11" Type="http://schemas.openxmlformats.org/officeDocument/2006/relationships/slideLayout" Target="../slideLayouts/slideLayout28.xml"/><Relationship Id="rId5" Type="http://schemas.openxmlformats.org/officeDocument/2006/relationships/slideLayout" Target="../slideLayouts/slideLayout22.xml"/><Relationship Id="rId10" Type="http://schemas.openxmlformats.org/officeDocument/2006/relationships/slideLayout" Target="../slideLayouts/slideLayout27.xml"/><Relationship Id="rId4" Type="http://schemas.openxmlformats.org/officeDocument/2006/relationships/slideLayout" Target="../slideLayouts/slideLayout21.xml"/><Relationship Id="rId9" Type="http://schemas.openxmlformats.org/officeDocument/2006/relationships/slideLayout" Target="../slideLayouts/slideLayout26.xml"/><Relationship Id="rId14" Type="http://schemas.openxmlformats.org/officeDocument/2006/relationships/image" Target="file:///\\localhost\Volumes\Studio-WGTN\Studio-WGTN\WIP\PRINT\CERAXXX%20PowerPoint%20Template\DESIGN\Links\PPT%20Slides%20V1\CERAXXX%20PowerPoint%20End.jpg" TargetMode="Externa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6.xml"/><Relationship Id="rId13" Type="http://schemas.openxmlformats.org/officeDocument/2006/relationships/theme" Target="../theme/theme4.xml"/><Relationship Id="rId3" Type="http://schemas.openxmlformats.org/officeDocument/2006/relationships/slideLayout" Target="../slideLayouts/slideLayout31.xml"/><Relationship Id="rId7" Type="http://schemas.openxmlformats.org/officeDocument/2006/relationships/slideLayout" Target="../slideLayouts/slideLayout35.xml"/><Relationship Id="rId12" Type="http://schemas.openxmlformats.org/officeDocument/2006/relationships/slideLayout" Target="../slideLayouts/slideLayout40.xml"/><Relationship Id="rId2" Type="http://schemas.openxmlformats.org/officeDocument/2006/relationships/slideLayout" Target="../slideLayouts/slideLayout30.xml"/><Relationship Id="rId1" Type="http://schemas.openxmlformats.org/officeDocument/2006/relationships/slideLayout" Target="../slideLayouts/slideLayout29.xml"/><Relationship Id="rId6" Type="http://schemas.openxmlformats.org/officeDocument/2006/relationships/slideLayout" Target="../slideLayouts/slideLayout34.xml"/><Relationship Id="rId11" Type="http://schemas.openxmlformats.org/officeDocument/2006/relationships/slideLayout" Target="../slideLayouts/slideLayout39.xml"/><Relationship Id="rId5" Type="http://schemas.openxmlformats.org/officeDocument/2006/relationships/slideLayout" Target="../slideLayouts/slideLayout33.xml"/><Relationship Id="rId15" Type="http://schemas.openxmlformats.org/officeDocument/2006/relationships/image" Target="file:///\\localhost\Volumes\Studio-WGTN\Studio-WGTN\WIP\PRINT\CERAXXX%20PowerPoint%20Template\DESIGN\Links\PPT%20Slides%20V1\CERAXXX%20PowerPoint%20End.jpg" TargetMode="External"/><Relationship Id="rId10" Type="http://schemas.openxmlformats.org/officeDocument/2006/relationships/slideLayout" Target="../slideLayouts/slideLayout38.xml"/><Relationship Id="rId4" Type="http://schemas.openxmlformats.org/officeDocument/2006/relationships/slideLayout" Target="../slideLayouts/slideLayout32.xml"/><Relationship Id="rId9" Type="http://schemas.openxmlformats.org/officeDocument/2006/relationships/slideLayout" Target="../slideLayouts/slideLayout37.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26" name="CERAXXX PowerPoint End.jpg" descr="/Volumes/Studio-WGTN/Studio-WGTN/WIP/PRINT/CERAXXX PowerPoint Template/DESIGN/Links/PPT Slides V1/CERAXXX PowerPoint End.jpg"/>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Title Placeholder 1"/>
          <p:cNvSpPr>
            <a:spLocks noGrp="1"/>
          </p:cNvSpPr>
          <p:nvPr>
            <p:ph type="title"/>
          </p:nvPr>
        </p:nvSpPr>
        <p:spPr bwMode="auto">
          <a:xfrm>
            <a:off x="457200" y="174625"/>
            <a:ext cx="8229600" cy="1141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8"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extLst>
      <p:ext uri="{BB962C8B-B14F-4D97-AF65-F5344CB8AC3E}">
        <p14:creationId xmlns:p14="http://schemas.microsoft.com/office/powerpoint/2010/main" val="77867335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Lst>
  <p:txStyles>
    <p:titleStyle>
      <a:lvl1pPr algn="l" defTabSz="457200" rtl="0" eaLnBrk="0" fontAlgn="base" hangingPunct="0">
        <a:spcBef>
          <a:spcPct val="0"/>
        </a:spcBef>
        <a:spcAft>
          <a:spcPct val="0"/>
        </a:spcAft>
        <a:defRPr sz="3200" kern="1200">
          <a:solidFill>
            <a:srgbClr val="FFFFFF"/>
          </a:solidFill>
          <a:latin typeface="Arial"/>
          <a:ea typeface="ＭＳ Ｐゴシック" pitchFamily="1" charset="-128"/>
          <a:cs typeface="Arial"/>
        </a:defRPr>
      </a:lvl1pPr>
      <a:lvl2pPr algn="l" defTabSz="457200" rtl="0" eaLnBrk="0" fontAlgn="base" hangingPunct="0">
        <a:spcBef>
          <a:spcPct val="0"/>
        </a:spcBef>
        <a:spcAft>
          <a:spcPct val="0"/>
        </a:spcAft>
        <a:defRPr sz="3200">
          <a:solidFill>
            <a:srgbClr val="FFFFFF"/>
          </a:solidFill>
          <a:latin typeface="Arial" charset="0"/>
          <a:ea typeface="ＭＳ Ｐゴシック" pitchFamily="1" charset="-128"/>
          <a:cs typeface="Arial" charset="0"/>
        </a:defRPr>
      </a:lvl2pPr>
      <a:lvl3pPr algn="l" defTabSz="457200" rtl="0" eaLnBrk="0" fontAlgn="base" hangingPunct="0">
        <a:spcBef>
          <a:spcPct val="0"/>
        </a:spcBef>
        <a:spcAft>
          <a:spcPct val="0"/>
        </a:spcAft>
        <a:defRPr sz="3200">
          <a:solidFill>
            <a:srgbClr val="FFFFFF"/>
          </a:solidFill>
          <a:latin typeface="Arial" charset="0"/>
          <a:ea typeface="ＭＳ Ｐゴシック" pitchFamily="1" charset="-128"/>
          <a:cs typeface="Arial" charset="0"/>
        </a:defRPr>
      </a:lvl3pPr>
      <a:lvl4pPr algn="l" defTabSz="457200" rtl="0" eaLnBrk="0" fontAlgn="base" hangingPunct="0">
        <a:spcBef>
          <a:spcPct val="0"/>
        </a:spcBef>
        <a:spcAft>
          <a:spcPct val="0"/>
        </a:spcAft>
        <a:defRPr sz="3200">
          <a:solidFill>
            <a:srgbClr val="FFFFFF"/>
          </a:solidFill>
          <a:latin typeface="Arial" charset="0"/>
          <a:ea typeface="ＭＳ Ｐゴシック" pitchFamily="1" charset="-128"/>
          <a:cs typeface="Arial" charset="0"/>
        </a:defRPr>
      </a:lvl4pPr>
      <a:lvl5pPr algn="l" defTabSz="457200" rtl="0" eaLnBrk="0" fontAlgn="base" hangingPunct="0">
        <a:spcBef>
          <a:spcPct val="0"/>
        </a:spcBef>
        <a:spcAft>
          <a:spcPct val="0"/>
        </a:spcAft>
        <a:defRPr sz="3200">
          <a:solidFill>
            <a:srgbClr val="FFFFFF"/>
          </a:solidFill>
          <a:latin typeface="Arial" charset="0"/>
          <a:ea typeface="ＭＳ Ｐゴシック" pitchFamily="1" charset="-128"/>
          <a:cs typeface="Arial" charset="0"/>
        </a:defRPr>
      </a:lvl5pPr>
      <a:lvl6pPr marL="457200" algn="l" defTabSz="457200" rtl="0" fontAlgn="base">
        <a:spcBef>
          <a:spcPct val="0"/>
        </a:spcBef>
        <a:spcAft>
          <a:spcPct val="0"/>
        </a:spcAft>
        <a:defRPr sz="3200">
          <a:solidFill>
            <a:srgbClr val="FFFFFF"/>
          </a:solidFill>
          <a:latin typeface="Arial" charset="0"/>
          <a:ea typeface="ＭＳ Ｐゴシック" pitchFamily="1" charset="-128"/>
        </a:defRPr>
      </a:lvl6pPr>
      <a:lvl7pPr marL="914400" algn="l" defTabSz="457200" rtl="0" fontAlgn="base">
        <a:spcBef>
          <a:spcPct val="0"/>
        </a:spcBef>
        <a:spcAft>
          <a:spcPct val="0"/>
        </a:spcAft>
        <a:defRPr sz="3200">
          <a:solidFill>
            <a:srgbClr val="FFFFFF"/>
          </a:solidFill>
          <a:latin typeface="Arial" charset="0"/>
          <a:ea typeface="ＭＳ Ｐゴシック" pitchFamily="1" charset="-128"/>
        </a:defRPr>
      </a:lvl7pPr>
      <a:lvl8pPr marL="1371600" algn="l" defTabSz="457200" rtl="0" fontAlgn="base">
        <a:spcBef>
          <a:spcPct val="0"/>
        </a:spcBef>
        <a:spcAft>
          <a:spcPct val="0"/>
        </a:spcAft>
        <a:defRPr sz="3200">
          <a:solidFill>
            <a:srgbClr val="FFFFFF"/>
          </a:solidFill>
          <a:latin typeface="Arial" charset="0"/>
          <a:ea typeface="ＭＳ Ｐゴシック" pitchFamily="1" charset="-128"/>
        </a:defRPr>
      </a:lvl8pPr>
      <a:lvl9pPr marL="1828800" algn="l" defTabSz="457200" rtl="0" fontAlgn="base">
        <a:spcBef>
          <a:spcPct val="0"/>
        </a:spcBef>
        <a:spcAft>
          <a:spcPct val="0"/>
        </a:spcAft>
        <a:defRPr sz="3200">
          <a:solidFill>
            <a:srgbClr val="FFFFFF"/>
          </a:solidFill>
          <a:latin typeface="Arial" charset="0"/>
          <a:ea typeface="ＭＳ Ｐゴシック" pitchFamily="1" charset="-128"/>
        </a:defRPr>
      </a:lvl9pPr>
    </p:titleStyle>
    <p:bodyStyle>
      <a:lvl1pPr marL="342900" indent="-342900" algn="l" defTabSz="457200" rtl="0" eaLnBrk="0" fontAlgn="base" hangingPunct="0">
        <a:spcBef>
          <a:spcPct val="20000"/>
        </a:spcBef>
        <a:spcAft>
          <a:spcPct val="0"/>
        </a:spcAft>
        <a:buFont typeface="Arial" pitchFamily="34" charset="0"/>
        <a:defRPr sz="2800" kern="1200">
          <a:solidFill>
            <a:schemeClr val="tx1"/>
          </a:solidFill>
          <a:latin typeface="Arial"/>
          <a:ea typeface="ＭＳ Ｐゴシック" pitchFamily="1" charset="-128"/>
          <a:cs typeface="Arial"/>
        </a:defRPr>
      </a:lvl1pPr>
      <a:lvl2pPr marL="742950" indent="-285750" algn="l" defTabSz="457200" rtl="0" eaLnBrk="0" fontAlgn="base" hangingPunct="0">
        <a:spcBef>
          <a:spcPct val="20000"/>
        </a:spcBef>
        <a:spcAft>
          <a:spcPct val="0"/>
        </a:spcAft>
        <a:buFont typeface="Arial" pitchFamily="34" charset="0"/>
        <a:buChar char="•"/>
        <a:defRPr sz="2400" kern="1200">
          <a:solidFill>
            <a:schemeClr val="tx1"/>
          </a:solidFill>
          <a:latin typeface="Arial"/>
          <a:ea typeface="ＭＳ Ｐゴシック" pitchFamily="1" charset="-128"/>
          <a:cs typeface="Arial"/>
        </a:defRPr>
      </a:lvl2pPr>
      <a:lvl3pPr marL="1143000" indent="-228600" algn="l" defTabSz="457200" rtl="0" eaLnBrk="0" fontAlgn="base" hangingPunct="0">
        <a:spcBef>
          <a:spcPct val="20000"/>
        </a:spcBef>
        <a:spcAft>
          <a:spcPct val="0"/>
        </a:spcAft>
        <a:buFont typeface="Arial" pitchFamily="34" charset="0"/>
        <a:buChar char="•"/>
        <a:defRPr sz="2000" kern="1200">
          <a:solidFill>
            <a:schemeClr val="tx1"/>
          </a:solidFill>
          <a:latin typeface="Arial"/>
          <a:ea typeface="ＭＳ Ｐゴシック" pitchFamily="1" charset="-128"/>
          <a:cs typeface="Arial"/>
        </a:defRPr>
      </a:lvl3pPr>
      <a:lvl4pPr marL="1600200" indent="-228600" algn="l" defTabSz="457200" rtl="0" eaLnBrk="0" fontAlgn="base" hangingPunct="0">
        <a:spcBef>
          <a:spcPct val="20000"/>
        </a:spcBef>
        <a:spcAft>
          <a:spcPct val="0"/>
        </a:spcAft>
        <a:buFont typeface="Arial" pitchFamily="34" charset="0"/>
        <a:buChar char="–"/>
        <a:defRPr kern="1200">
          <a:solidFill>
            <a:schemeClr val="tx1"/>
          </a:solidFill>
          <a:latin typeface="Arial"/>
          <a:ea typeface="ＭＳ Ｐゴシック" pitchFamily="1" charset="-128"/>
          <a:cs typeface="Arial"/>
        </a:defRPr>
      </a:lvl4pPr>
      <a:lvl5pPr marL="2057400" indent="-228600" algn="l" defTabSz="457200" rtl="0" eaLnBrk="0" fontAlgn="base" hangingPunct="0">
        <a:spcBef>
          <a:spcPct val="20000"/>
        </a:spcBef>
        <a:spcAft>
          <a:spcPct val="0"/>
        </a:spcAft>
        <a:buFont typeface="Arial" pitchFamily="34" charset="0"/>
        <a:buChar char="»"/>
        <a:defRPr kern="1200">
          <a:solidFill>
            <a:schemeClr val="tx1"/>
          </a:solidFill>
          <a:latin typeface="Arial"/>
          <a:ea typeface="ＭＳ Ｐゴシック" pitchFamily="1" charset="-128"/>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4338" name="CERAXXX PowerPoint End.jpg" descr="/Volumes/Studio-WGTN/Studio-WGTN/WIP/PRINT/CERAXXX PowerPoint Template/DESIGN/Links/PPT Slides V1/CERAXXX PowerPoint End.jpg"/>
          <p:cNvPicPr>
            <a:picLocks noChangeAspect="1"/>
          </p:cNvPicPr>
          <p:nvPr/>
        </p:nvPicPr>
        <p:blipFill>
          <a:blip r:embed="rId13" r:link="rId14">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39" name="Title Placeholder 1"/>
          <p:cNvSpPr>
            <a:spLocks noGrp="1"/>
          </p:cNvSpPr>
          <p:nvPr>
            <p:ph type="title"/>
          </p:nvPr>
        </p:nvSpPr>
        <p:spPr bwMode="auto">
          <a:xfrm>
            <a:off x="457200" y="174625"/>
            <a:ext cx="8229600" cy="1141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GB" smtClean="0"/>
              <a:t>Click to edit Master title style</a:t>
            </a:r>
          </a:p>
        </p:txBody>
      </p:sp>
      <p:sp>
        <p:nvSpPr>
          <p:cNvPr id="14340"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p>
        </p:txBody>
      </p:sp>
    </p:spTree>
    <p:extLst>
      <p:ext uri="{BB962C8B-B14F-4D97-AF65-F5344CB8AC3E}">
        <p14:creationId xmlns:p14="http://schemas.microsoft.com/office/powerpoint/2010/main" val="1946121296"/>
      </p:ext>
    </p:extLst>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 id="2147483672" r:id="rId4"/>
    <p:sldLayoutId id="2147483673" r:id="rId5"/>
    <p:sldLayoutId id="2147483674" r:id="rId6"/>
    <p:sldLayoutId id="2147483675" r:id="rId7"/>
    <p:sldLayoutId id="2147483676" r:id="rId8"/>
    <p:sldLayoutId id="2147483677" r:id="rId9"/>
    <p:sldLayoutId id="2147483678" r:id="rId10"/>
    <p:sldLayoutId id="2147483679" r:id="rId11"/>
  </p:sldLayoutIdLst>
  <p:txStyles>
    <p:titleStyle>
      <a:lvl1pPr algn="l" defTabSz="457200" rtl="0" eaLnBrk="0" fontAlgn="base" hangingPunct="0">
        <a:spcBef>
          <a:spcPct val="0"/>
        </a:spcBef>
        <a:spcAft>
          <a:spcPct val="0"/>
        </a:spcAft>
        <a:defRPr sz="3200">
          <a:solidFill>
            <a:srgbClr val="FFFFFF"/>
          </a:solidFill>
          <a:latin typeface="+mj-lt"/>
          <a:ea typeface="MS PGothic" pitchFamily="34" charset="-128"/>
          <a:cs typeface="+mj-cs"/>
        </a:defRPr>
      </a:lvl1pPr>
      <a:lvl2pPr algn="l" defTabSz="457200" rtl="0" eaLnBrk="0" fontAlgn="base" hangingPunct="0">
        <a:spcBef>
          <a:spcPct val="0"/>
        </a:spcBef>
        <a:spcAft>
          <a:spcPct val="0"/>
        </a:spcAft>
        <a:defRPr sz="3200">
          <a:solidFill>
            <a:srgbClr val="FFFFFF"/>
          </a:solidFill>
          <a:latin typeface="Arial" charset="0"/>
          <a:ea typeface="MS PGothic" pitchFamily="34" charset="-128"/>
          <a:cs typeface="Arial" charset="0"/>
        </a:defRPr>
      </a:lvl2pPr>
      <a:lvl3pPr algn="l" defTabSz="457200" rtl="0" eaLnBrk="0" fontAlgn="base" hangingPunct="0">
        <a:spcBef>
          <a:spcPct val="0"/>
        </a:spcBef>
        <a:spcAft>
          <a:spcPct val="0"/>
        </a:spcAft>
        <a:defRPr sz="3200">
          <a:solidFill>
            <a:srgbClr val="FFFFFF"/>
          </a:solidFill>
          <a:latin typeface="Arial" charset="0"/>
          <a:ea typeface="MS PGothic" pitchFamily="34" charset="-128"/>
          <a:cs typeface="Arial" charset="0"/>
        </a:defRPr>
      </a:lvl3pPr>
      <a:lvl4pPr algn="l" defTabSz="457200" rtl="0" eaLnBrk="0" fontAlgn="base" hangingPunct="0">
        <a:spcBef>
          <a:spcPct val="0"/>
        </a:spcBef>
        <a:spcAft>
          <a:spcPct val="0"/>
        </a:spcAft>
        <a:defRPr sz="3200">
          <a:solidFill>
            <a:srgbClr val="FFFFFF"/>
          </a:solidFill>
          <a:latin typeface="Arial" charset="0"/>
          <a:ea typeface="MS PGothic" pitchFamily="34" charset="-128"/>
          <a:cs typeface="Arial" charset="0"/>
        </a:defRPr>
      </a:lvl4pPr>
      <a:lvl5pPr algn="l" defTabSz="457200" rtl="0" eaLnBrk="0" fontAlgn="base" hangingPunct="0">
        <a:spcBef>
          <a:spcPct val="0"/>
        </a:spcBef>
        <a:spcAft>
          <a:spcPct val="0"/>
        </a:spcAft>
        <a:defRPr sz="3200">
          <a:solidFill>
            <a:srgbClr val="FFFFFF"/>
          </a:solidFill>
          <a:latin typeface="Arial" charset="0"/>
          <a:ea typeface="MS PGothic" pitchFamily="34" charset="-128"/>
          <a:cs typeface="Arial" charset="0"/>
        </a:defRPr>
      </a:lvl5pPr>
      <a:lvl6pPr marL="457200" algn="l" defTabSz="457200" rtl="0" eaLnBrk="0" fontAlgn="base" hangingPunct="0">
        <a:spcBef>
          <a:spcPct val="0"/>
        </a:spcBef>
        <a:spcAft>
          <a:spcPct val="0"/>
        </a:spcAft>
        <a:defRPr sz="3200">
          <a:solidFill>
            <a:srgbClr val="FFFFFF"/>
          </a:solidFill>
          <a:latin typeface="Arial" charset="0"/>
          <a:ea typeface="ＭＳ Ｐゴシック" pitchFamily="34" charset="-128"/>
          <a:cs typeface="Arial" charset="0"/>
        </a:defRPr>
      </a:lvl6pPr>
      <a:lvl7pPr marL="914400" algn="l" defTabSz="457200" rtl="0" eaLnBrk="0" fontAlgn="base" hangingPunct="0">
        <a:spcBef>
          <a:spcPct val="0"/>
        </a:spcBef>
        <a:spcAft>
          <a:spcPct val="0"/>
        </a:spcAft>
        <a:defRPr sz="3200">
          <a:solidFill>
            <a:srgbClr val="FFFFFF"/>
          </a:solidFill>
          <a:latin typeface="Arial" charset="0"/>
          <a:ea typeface="ＭＳ Ｐゴシック" pitchFamily="34" charset="-128"/>
          <a:cs typeface="Arial" charset="0"/>
        </a:defRPr>
      </a:lvl7pPr>
      <a:lvl8pPr marL="1371600" algn="l" defTabSz="457200" rtl="0" eaLnBrk="0" fontAlgn="base" hangingPunct="0">
        <a:spcBef>
          <a:spcPct val="0"/>
        </a:spcBef>
        <a:spcAft>
          <a:spcPct val="0"/>
        </a:spcAft>
        <a:defRPr sz="3200">
          <a:solidFill>
            <a:srgbClr val="FFFFFF"/>
          </a:solidFill>
          <a:latin typeface="Arial" charset="0"/>
          <a:ea typeface="ＭＳ Ｐゴシック" pitchFamily="34" charset="-128"/>
          <a:cs typeface="Arial" charset="0"/>
        </a:defRPr>
      </a:lvl8pPr>
      <a:lvl9pPr marL="1828800" algn="l" defTabSz="457200" rtl="0" eaLnBrk="0" fontAlgn="base" hangingPunct="0">
        <a:spcBef>
          <a:spcPct val="0"/>
        </a:spcBef>
        <a:spcAft>
          <a:spcPct val="0"/>
        </a:spcAft>
        <a:defRPr sz="3200">
          <a:solidFill>
            <a:srgbClr val="FFFFFF"/>
          </a:solidFill>
          <a:latin typeface="Arial" charset="0"/>
          <a:ea typeface="ＭＳ Ｐゴシック" pitchFamily="34" charset="-128"/>
          <a:cs typeface="Arial" charset="0"/>
        </a:defRPr>
      </a:lvl9pPr>
    </p:titleStyle>
    <p:bodyStyle>
      <a:lvl1pPr marL="342900" indent="-342900" algn="l" defTabSz="457200" rtl="0" eaLnBrk="0" fontAlgn="base" hangingPunct="0">
        <a:spcBef>
          <a:spcPct val="20000"/>
        </a:spcBef>
        <a:spcAft>
          <a:spcPct val="0"/>
        </a:spcAft>
        <a:buFont typeface="Arial" pitchFamily="34" charset="0"/>
        <a:defRPr sz="2800">
          <a:solidFill>
            <a:schemeClr val="tx1"/>
          </a:solidFill>
          <a:latin typeface="+mn-lt"/>
          <a:ea typeface="MS PGothic" pitchFamily="34" charset="-128"/>
          <a:cs typeface="+mn-cs"/>
        </a:defRPr>
      </a:lvl1pPr>
      <a:lvl2pPr marL="742950" indent="-285750" algn="l" defTabSz="457200" rtl="0" eaLnBrk="0" fontAlgn="base" hangingPunct="0">
        <a:spcBef>
          <a:spcPct val="20000"/>
        </a:spcBef>
        <a:spcAft>
          <a:spcPct val="0"/>
        </a:spcAft>
        <a:buFont typeface="Arial" pitchFamily="34" charset="0"/>
        <a:buChar char="•"/>
        <a:defRPr sz="24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0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a:solidFill>
            <a:schemeClr val="tx1"/>
          </a:solidFill>
          <a:latin typeface="+mn-lt"/>
          <a:ea typeface="MS PGothic" pitchFamily="34" charset="-128"/>
          <a:cs typeface="+mn-cs"/>
        </a:defRPr>
      </a:lvl5pPr>
      <a:lvl6pPr marL="2514600" indent="-228600" algn="l" defTabSz="457200" rtl="0" eaLnBrk="0" fontAlgn="base" hangingPunct="0">
        <a:spcBef>
          <a:spcPct val="20000"/>
        </a:spcBef>
        <a:spcAft>
          <a:spcPct val="0"/>
        </a:spcAft>
        <a:buFont typeface="Arial" charset="0"/>
        <a:buChar char="»"/>
        <a:defRPr>
          <a:solidFill>
            <a:schemeClr val="tx1"/>
          </a:solidFill>
          <a:latin typeface="+mn-lt"/>
          <a:ea typeface="+mn-ea"/>
          <a:cs typeface="+mn-cs"/>
        </a:defRPr>
      </a:lvl6pPr>
      <a:lvl7pPr marL="2971800" indent="-228600" algn="l" defTabSz="457200" rtl="0" eaLnBrk="0" fontAlgn="base" hangingPunct="0">
        <a:spcBef>
          <a:spcPct val="20000"/>
        </a:spcBef>
        <a:spcAft>
          <a:spcPct val="0"/>
        </a:spcAft>
        <a:buFont typeface="Arial" charset="0"/>
        <a:buChar char="»"/>
        <a:defRPr>
          <a:solidFill>
            <a:schemeClr val="tx1"/>
          </a:solidFill>
          <a:latin typeface="+mn-lt"/>
          <a:ea typeface="+mn-ea"/>
          <a:cs typeface="+mn-cs"/>
        </a:defRPr>
      </a:lvl7pPr>
      <a:lvl8pPr marL="3429000" indent="-228600" algn="l" defTabSz="457200" rtl="0" eaLnBrk="0" fontAlgn="base" hangingPunct="0">
        <a:spcBef>
          <a:spcPct val="20000"/>
        </a:spcBef>
        <a:spcAft>
          <a:spcPct val="0"/>
        </a:spcAft>
        <a:buFont typeface="Arial" charset="0"/>
        <a:buChar char="»"/>
        <a:defRPr>
          <a:solidFill>
            <a:schemeClr val="tx1"/>
          </a:solidFill>
          <a:latin typeface="+mn-lt"/>
          <a:ea typeface="+mn-ea"/>
          <a:cs typeface="+mn-cs"/>
        </a:defRPr>
      </a:lvl8pPr>
      <a:lvl9pPr marL="3886200" indent="-228600" algn="l" defTabSz="457200" rtl="0" eaLnBrk="0" fontAlgn="base" hangingPunct="0">
        <a:spcBef>
          <a:spcPct val="20000"/>
        </a:spcBef>
        <a:spcAft>
          <a:spcPct val="0"/>
        </a:spcAft>
        <a:buFont typeface="Arial" charset="0"/>
        <a:buChar char="»"/>
        <a:defRPr>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2050" name="CERAXXX PowerPoint End.jpg" descr="/Volumes/Studio-WGTN/Studio-WGTN/WIP/PRINT/CERAXXX PowerPoint Template/DESIGN/Links/PPT Slides V1/CERAXXX PowerPoint End.jpg"/>
          <p:cNvPicPr>
            <a:picLocks noChangeAspect="1"/>
          </p:cNvPicPr>
          <p:nvPr/>
        </p:nvPicPr>
        <p:blipFill>
          <a:blip r:embed="rId13" r:link="rId14">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1" name="Title Placeholder 1"/>
          <p:cNvSpPr>
            <a:spLocks noGrp="1"/>
          </p:cNvSpPr>
          <p:nvPr>
            <p:ph type="title"/>
          </p:nvPr>
        </p:nvSpPr>
        <p:spPr bwMode="auto">
          <a:xfrm>
            <a:off x="457200" y="174625"/>
            <a:ext cx="8229600" cy="1141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GB" smtClean="0"/>
              <a:t>Click to edit Master title style</a:t>
            </a:r>
          </a:p>
        </p:txBody>
      </p:sp>
      <p:sp>
        <p:nvSpPr>
          <p:cNvPr id="2052"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p>
        </p:txBody>
      </p:sp>
    </p:spTree>
    <p:extLst>
      <p:ext uri="{BB962C8B-B14F-4D97-AF65-F5344CB8AC3E}">
        <p14:creationId xmlns:p14="http://schemas.microsoft.com/office/powerpoint/2010/main" val="1448594257"/>
      </p:ext>
    </p:extLst>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 id="2147483684" r:id="rId4"/>
    <p:sldLayoutId id="2147483685" r:id="rId5"/>
    <p:sldLayoutId id="2147483686" r:id="rId6"/>
    <p:sldLayoutId id="2147483687" r:id="rId7"/>
    <p:sldLayoutId id="2147483688" r:id="rId8"/>
    <p:sldLayoutId id="2147483689" r:id="rId9"/>
    <p:sldLayoutId id="2147483690" r:id="rId10"/>
    <p:sldLayoutId id="2147483691" r:id="rId11"/>
  </p:sldLayoutIdLst>
  <p:txStyles>
    <p:titleStyle>
      <a:lvl1pPr algn="l" defTabSz="457200" rtl="0" eaLnBrk="0" fontAlgn="base" hangingPunct="0">
        <a:spcBef>
          <a:spcPct val="0"/>
        </a:spcBef>
        <a:spcAft>
          <a:spcPct val="0"/>
        </a:spcAft>
        <a:defRPr sz="3200">
          <a:solidFill>
            <a:srgbClr val="FFFFFF"/>
          </a:solidFill>
          <a:latin typeface="+mj-lt"/>
          <a:ea typeface="MS PGothic" pitchFamily="34" charset="-128"/>
          <a:cs typeface="+mj-cs"/>
        </a:defRPr>
      </a:lvl1pPr>
      <a:lvl2pPr algn="l" defTabSz="457200" rtl="0" eaLnBrk="0" fontAlgn="base" hangingPunct="0">
        <a:spcBef>
          <a:spcPct val="0"/>
        </a:spcBef>
        <a:spcAft>
          <a:spcPct val="0"/>
        </a:spcAft>
        <a:defRPr sz="3200">
          <a:solidFill>
            <a:srgbClr val="FFFFFF"/>
          </a:solidFill>
          <a:latin typeface="Arial" charset="0"/>
          <a:ea typeface="MS PGothic" pitchFamily="34" charset="-128"/>
          <a:cs typeface="Arial" charset="0"/>
        </a:defRPr>
      </a:lvl2pPr>
      <a:lvl3pPr algn="l" defTabSz="457200" rtl="0" eaLnBrk="0" fontAlgn="base" hangingPunct="0">
        <a:spcBef>
          <a:spcPct val="0"/>
        </a:spcBef>
        <a:spcAft>
          <a:spcPct val="0"/>
        </a:spcAft>
        <a:defRPr sz="3200">
          <a:solidFill>
            <a:srgbClr val="FFFFFF"/>
          </a:solidFill>
          <a:latin typeface="Arial" charset="0"/>
          <a:ea typeface="MS PGothic" pitchFamily="34" charset="-128"/>
          <a:cs typeface="Arial" charset="0"/>
        </a:defRPr>
      </a:lvl3pPr>
      <a:lvl4pPr algn="l" defTabSz="457200" rtl="0" eaLnBrk="0" fontAlgn="base" hangingPunct="0">
        <a:spcBef>
          <a:spcPct val="0"/>
        </a:spcBef>
        <a:spcAft>
          <a:spcPct val="0"/>
        </a:spcAft>
        <a:defRPr sz="3200">
          <a:solidFill>
            <a:srgbClr val="FFFFFF"/>
          </a:solidFill>
          <a:latin typeface="Arial" charset="0"/>
          <a:ea typeface="MS PGothic" pitchFamily="34" charset="-128"/>
          <a:cs typeface="Arial" charset="0"/>
        </a:defRPr>
      </a:lvl4pPr>
      <a:lvl5pPr algn="l" defTabSz="457200" rtl="0" eaLnBrk="0" fontAlgn="base" hangingPunct="0">
        <a:spcBef>
          <a:spcPct val="0"/>
        </a:spcBef>
        <a:spcAft>
          <a:spcPct val="0"/>
        </a:spcAft>
        <a:defRPr sz="3200">
          <a:solidFill>
            <a:srgbClr val="FFFFFF"/>
          </a:solidFill>
          <a:latin typeface="Arial" charset="0"/>
          <a:ea typeface="MS PGothic" pitchFamily="34" charset="-128"/>
          <a:cs typeface="Arial" charset="0"/>
        </a:defRPr>
      </a:lvl5pPr>
      <a:lvl6pPr marL="457200" algn="l" defTabSz="457200" rtl="0" eaLnBrk="0" fontAlgn="base" hangingPunct="0">
        <a:spcBef>
          <a:spcPct val="0"/>
        </a:spcBef>
        <a:spcAft>
          <a:spcPct val="0"/>
        </a:spcAft>
        <a:defRPr sz="3200">
          <a:solidFill>
            <a:srgbClr val="FFFFFF"/>
          </a:solidFill>
          <a:latin typeface="Arial" charset="0"/>
          <a:ea typeface="ＭＳ Ｐゴシック" pitchFamily="34" charset="-128"/>
          <a:cs typeface="Arial" charset="0"/>
        </a:defRPr>
      </a:lvl6pPr>
      <a:lvl7pPr marL="914400" algn="l" defTabSz="457200" rtl="0" eaLnBrk="0" fontAlgn="base" hangingPunct="0">
        <a:spcBef>
          <a:spcPct val="0"/>
        </a:spcBef>
        <a:spcAft>
          <a:spcPct val="0"/>
        </a:spcAft>
        <a:defRPr sz="3200">
          <a:solidFill>
            <a:srgbClr val="FFFFFF"/>
          </a:solidFill>
          <a:latin typeface="Arial" charset="0"/>
          <a:ea typeface="ＭＳ Ｐゴシック" pitchFamily="34" charset="-128"/>
          <a:cs typeface="Arial" charset="0"/>
        </a:defRPr>
      </a:lvl7pPr>
      <a:lvl8pPr marL="1371600" algn="l" defTabSz="457200" rtl="0" eaLnBrk="0" fontAlgn="base" hangingPunct="0">
        <a:spcBef>
          <a:spcPct val="0"/>
        </a:spcBef>
        <a:spcAft>
          <a:spcPct val="0"/>
        </a:spcAft>
        <a:defRPr sz="3200">
          <a:solidFill>
            <a:srgbClr val="FFFFFF"/>
          </a:solidFill>
          <a:latin typeface="Arial" charset="0"/>
          <a:ea typeface="ＭＳ Ｐゴシック" pitchFamily="34" charset="-128"/>
          <a:cs typeface="Arial" charset="0"/>
        </a:defRPr>
      </a:lvl8pPr>
      <a:lvl9pPr marL="1828800" algn="l" defTabSz="457200" rtl="0" eaLnBrk="0" fontAlgn="base" hangingPunct="0">
        <a:spcBef>
          <a:spcPct val="0"/>
        </a:spcBef>
        <a:spcAft>
          <a:spcPct val="0"/>
        </a:spcAft>
        <a:defRPr sz="3200">
          <a:solidFill>
            <a:srgbClr val="FFFFFF"/>
          </a:solidFill>
          <a:latin typeface="Arial" charset="0"/>
          <a:ea typeface="ＭＳ Ｐゴシック" pitchFamily="34" charset="-128"/>
          <a:cs typeface="Arial" charset="0"/>
        </a:defRPr>
      </a:lvl9pPr>
    </p:titleStyle>
    <p:bodyStyle>
      <a:lvl1pPr marL="342900" indent="-342900" algn="l" defTabSz="457200" rtl="0" eaLnBrk="0" fontAlgn="base" hangingPunct="0">
        <a:spcBef>
          <a:spcPct val="20000"/>
        </a:spcBef>
        <a:spcAft>
          <a:spcPct val="0"/>
        </a:spcAft>
        <a:buFont typeface="Arial" pitchFamily="34" charset="0"/>
        <a:defRPr sz="2800">
          <a:solidFill>
            <a:schemeClr val="tx1"/>
          </a:solidFill>
          <a:latin typeface="+mn-lt"/>
          <a:ea typeface="MS PGothic" pitchFamily="34" charset="-128"/>
          <a:cs typeface="+mn-cs"/>
        </a:defRPr>
      </a:lvl1pPr>
      <a:lvl2pPr marL="742950" indent="-285750" algn="l" defTabSz="457200" rtl="0" eaLnBrk="0" fontAlgn="base" hangingPunct="0">
        <a:spcBef>
          <a:spcPct val="20000"/>
        </a:spcBef>
        <a:spcAft>
          <a:spcPct val="0"/>
        </a:spcAft>
        <a:buFont typeface="Arial" pitchFamily="34" charset="0"/>
        <a:buChar char="•"/>
        <a:defRPr sz="24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0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a:solidFill>
            <a:schemeClr val="tx1"/>
          </a:solidFill>
          <a:latin typeface="+mn-lt"/>
          <a:ea typeface="MS PGothic" pitchFamily="34" charset="-128"/>
          <a:cs typeface="+mn-cs"/>
        </a:defRPr>
      </a:lvl5pPr>
      <a:lvl6pPr marL="2514600" indent="-228600" algn="l" defTabSz="457200" rtl="0" eaLnBrk="0" fontAlgn="base" hangingPunct="0">
        <a:spcBef>
          <a:spcPct val="20000"/>
        </a:spcBef>
        <a:spcAft>
          <a:spcPct val="0"/>
        </a:spcAft>
        <a:buFont typeface="Arial" charset="0"/>
        <a:buChar char="»"/>
        <a:defRPr>
          <a:solidFill>
            <a:schemeClr val="tx1"/>
          </a:solidFill>
          <a:latin typeface="+mn-lt"/>
          <a:ea typeface="+mn-ea"/>
          <a:cs typeface="+mn-cs"/>
        </a:defRPr>
      </a:lvl6pPr>
      <a:lvl7pPr marL="2971800" indent="-228600" algn="l" defTabSz="457200" rtl="0" eaLnBrk="0" fontAlgn="base" hangingPunct="0">
        <a:spcBef>
          <a:spcPct val="20000"/>
        </a:spcBef>
        <a:spcAft>
          <a:spcPct val="0"/>
        </a:spcAft>
        <a:buFont typeface="Arial" charset="0"/>
        <a:buChar char="»"/>
        <a:defRPr>
          <a:solidFill>
            <a:schemeClr val="tx1"/>
          </a:solidFill>
          <a:latin typeface="+mn-lt"/>
          <a:ea typeface="+mn-ea"/>
          <a:cs typeface="+mn-cs"/>
        </a:defRPr>
      </a:lvl7pPr>
      <a:lvl8pPr marL="3429000" indent="-228600" algn="l" defTabSz="457200" rtl="0" eaLnBrk="0" fontAlgn="base" hangingPunct="0">
        <a:spcBef>
          <a:spcPct val="20000"/>
        </a:spcBef>
        <a:spcAft>
          <a:spcPct val="0"/>
        </a:spcAft>
        <a:buFont typeface="Arial" charset="0"/>
        <a:buChar char="»"/>
        <a:defRPr>
          <a:solidFill>
            <a:schemeClr val="tx1"/>
          </a:solidFill>
          <a:latin typeface="+mn-lt"/>
          <a:ea typeface="+mn-ea"/>
          <a:cs typeface="+mn-cs"/>
        </a:defRPr>
      </a:lvl8pPr>
      <a:lvl9pPr marL="3886200" indent="-228600" algn="l" defTabSz="457200" rtl="0" eaLnBrk="0" fontAlgn="base" hangingPunct="0">
        <a:spcBef>
          <a:spcPct val="20000"/>
        </a:spcBef>
        <a:spcAft>
          <a:spcPct val="0"/>
        </a:spcAft>
        <a:buFont typeface="Arial" charset="0"/>
        <a:buChar char="»"/>
        <a:defRPr>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2050" name="CERAXXX PowerPoint End.jpg" descr="/Volumes/Studio-WGTN/Studio-WGTN/WIP/PRINT/CERAXXX PowerPoint Template/DESIGN/Links/PPT Slides V1/CERAXXX PowerPoint End.jpg"/>
          <p:cNvPicPr>
            <a:picLocks noChangeAspect="1"/>
          </p:cNvPicPr>
          <p:nvPr/>
        </p:nvPicPr>
        <p:blipFill>
          <a:blip r:embed="rId14" r:link="rId15">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1" name="Title Placeholder 1"/>
          <p:cNvSpPr>
            <a:spLocks noGrp="1"/>
          </p:cNvSpPr>
          <p:nvPr>
            <p:ph type="title"/>
          </p:nvPr>
        </p:nvSpPr>
        <p:spPr bwMode="auto">
          <a:xfrm>
            <a:off x="457200" y="174625"/>
            <a:ext cx="8229600" cy="1141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GB" smtClean="0"/>
              <a:t>Click to edit Master title style</a:t>
            </a:r>
          </a:p>
        </p:txBody>
      </p:sp>
      <p:sp>
        <p:nvSpPr>
          <p:cNvPr id="2052"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p>
        </p:txBody>
      </p:sp>
    </p:spTree>
    <p:extLst>
      <p:ext uri="{BB962C8B-B14F-4D97-AF65-F5344CB8AC3E}">
        <p14:creationId xmlns:p14="http://schemas.microsoft.com/office/powerpoint/2010/main" val="2692601117"/>
      </p:ext>
    </p:extLst>
  </p:cSld>
  <p:clrMap bg1="lt1" tx1="dk1" bg2="lt2" tx2="dk2" accent1="accent1" accent2="accent2" accent3="accent3" accent4="accent4" accent5="accent5" accent6="accent6" hlink="hlink" folHlink="folHlink"/>
  <p:sldLayoutIdLst>
    <p:sldLayoutId id="2147483695" r:id="rId1"/>
    <p:sldLayoutId id="2147483696" r:id="rId2"/>
    <p:sldLayoutId id="2147483697" r:id="rId3"/>
    <p:sldLayoutId id="2147483698" r:id="rId4"/>
    <p:sldLayoutId id="2147483699" r:id="rId5"/>
    <p:sldLayoutId id="2147483700" r:id="rId6"/>
    <p:sldLayoutId id="2147483701" r:id="rId7"/>
    <p:sldLayoutId id="2147483702" r:id="rId8"/>
    <p:sldLayoutId id="2147483703" r:id="rId9"/>
    <p:sldLayoutId id="2147483704" r:id="rId10"/>
    <p:sldLayoutId id="2147483705" r:id="rId11"/>
    <p:sldLayoutId id="2147483706" r:id="rId12"/>
  </p:sldLayoutIdLst>
  <p:txStyles>
    <p:titleStyle>
      <a:lvl1pPr algn="l" defTabSz="457200" rtl="0" eaLnBrk="0" fontAlgn="base" hangingPunct="0">
        <a:spcBef>
          <a:spcPct val="0"/>
        </a:spcBef>
        <a:spcAft>
          <a:spcPct val="0"/>
        </a:spcAft>
        <a:defRPr sz="3200">
          <a:solidFill>
            <a:srgbClr val="FFFFFF"/>
          </a:solidFill>
          <a:latin typeface="+mj-lt"/>
          <a:ea typeface="MS PGothic" pitchFamily="34" charset="-128"/>
          <a:cs typeface="+mj-cs"/>
        </a:defRPr>
      </a:lvl1pPr>
      <a:lvl2pPr algn="l" defTabSz="457200" rtl="0" eaLnBrk="0" fontAlgn="base" hangingPunct="0">
        <a:spcBef>
          <a:spcPct val="0"/>
        </a:spcBef>
        <a:spcAft>
          <a:spcPct val="0"/>
        </a:spcAft>
        <a:defRPr sz="3200">
          <a:solidFill>
            <a:srgbClr val="FFFFFF"/>
          </a:solidFill>
          <a:latin typeface="Arial" charset="0"/>
          <a:ea typeface="MS PGothic" pitchFamily="34" charset="-128"/>
          <a:cs typeface="Arial" charset="0"/>
        </a:defRPr>
      </a:lvl2pPr>
      <a:lvl3pPr algn="l" defTabSz="457200" rtl="0" eaLnBrk="0" fontAlgn="base" hangingPunct="0">
        <a:spcBef>
          <a:spcPct val="0"/>
        </a:spcBef>
        <a:spcAft>
          <a:spcPct val="0"/>
        </a:spcAft>
        <a:defRPr sz="3200">
          <a:solidFill>
            <a:srgbClr val="FFFFFF"/>
          </a:solidFill>
          <a:latin typeface="Arial" charset="0"/>
          <a:ea typeface="MS PGothic" pitchFamily="34" charset="-128"/>
          <a:cs typeface="Arial" charset="0"/>
        </a:defRPr>
      </a:lvl3pPr>
      <a:lvl4pPr algn="l" defTabSz="457200" rtl="0" eaLnBrk="0" fontAlgn="base" hangingPunct="0">
        <a:spcBef>
          <a:spcPct val="0"/>
        </a:spcBef>
        <a:spcAft>
          <a:spcPct val="0"/>
        </a:spcAft>
        <a:defRPr sz="3200">
          <a:solidFill>
            <a:srgbClr val="FFFFFF"/>
          </a:solidFill>
          <a:latin typeface="Arial" charset="0"/>
          <a:ea typeface="MS PGothic" pitchFamily="34" charset="-128"/>
          <a:cs typeface="Arial" charset="0"/>
        </a:defRPr>
      </a:lvl4pPr>
      <a:lvl5pPr algn="l" defTabSz="457200" rtl="0" eaLnBrk="0" fontAlgn="base" hangingPunct="0">
        <a:spcBef>
          <a:spcPct val="0"/>
        </a:spcBef>
        <a:spcAft>
          <a:spcPct val="0"/>
        </a:spcAft>
        <a:defRPr sz="3200">
          <a:solidFill>
            <a:srgbClr val="FFFFFF"/>
          </a:solidFill>
          <a:latin typeface="Arial" charset="0"/>
          <a:ea typeface="MS PGothic" pitchFamily="34" charset="-128"/>
          <a:cs typeface="Arial" charset="0"/>
        </a:defRPr>
      </a:lvl5pPr>
      <a:lvl6pPr marL="457200" algn="l" defTabSz="457200" rtl="0" eaLnBrk="0" fontAlgn="base" hangingPunct="0">
        <a:spcBef>
          <a:spcPct val="0"/>
        </a:spcBef>
        <a:spcAft>
          <a:spcPct val="0"/>
        </a:spcAft>
        <a:defRPr sz="3200">
          <a:solidFill>
            <a:srgbClr val="FFFFFF"/>
          </a:solidFill>
          <a:latin typeface="Arial" charset="0"/>
          <a:ea typeface="ＭＳ Ｐゴシック" pitchFamily="34" charset="-128"/>
          <a:cs typeface="Arial" charset="0"/>
        </a:defRPr>
      </a:lvl6pPr>
      <a:lvl7pPr marL="914400" algn="l" defTabSz="457200" rtl="0" eaLnBrk="0" fontAlgn="base" hangingPunct="0">
        <a:spcBef>
          <a:spcPct val="0"/>
        </a:spcBef>
        <a:spcAft>
          <a:spcPct val="0"/>
        </a:spcAft>
        <a:defRPr sz="3200">
          <a:solidFill>
            <a:srgbClr val="FFFFFF"/>
          </a:solidFill>
          <a:latin typeface="Arial" charset="0"/>
          <a:ea typeface="ＭＳ Ｐゴシック" pitchFamily="34" charset="-128"/>
          <a:cs typeface="Arial" charset="0"/>
        </a:defRPr>
      </a:lvl7pPr>
      <a:lvl8pPr marL="1371600" algn="l" defTabSz="457200" rtl="0" eaLnBrk="0" fontAlgn="base" hangingPunct="0">
        <a:spcBef>
          <a:spcPct val="0"/>
        </a:spcBef>
        <a:spcAft>
          <a:spcPct val="0"/>
        </a:spcAft>
        <a:defRPr sz="3200">
          <a:solidFill>
            <a:srgbClr val="FFFFFF"/>
          </a:solidFill>
          <a:latin typeface="Arial" charset="0"/>
          <a:ea typeface="ＭＳ Ｐゴシック" pitchFamily="34" charset="-128"/>
          <a:cs typeface="Arial" charset="0"/>
        </a:defRPr>
      </a:lvl8pPr>
      <a:lvl9pPr marL="1828800" algn="l" defTabSz="457200" rtl="0" eaLnBrk="0" fontAlgn="base" hangingPunct="0">
        <a:spcBef>
          <a:spcPct val="0"/>
        </a:spcBef>
        <a:spcAft>
          <a:spcPct val="0"/>
        </a:spcAft>
        <a:defRPr sz="3200">
          <a:solidFill>
            <a:srgbClr val="FFFFFF"/>
          </a:solidFill>
          <a:latin typeface="Arial" charset="0"/>
          <a:ea typeface="ＭＳ Ｐゴシック" pitchFamily="34" charset="-128"/>
          <a:cs typeface="Arial" charset="0"/>
        </a:defRPr>
      </a:lvl9pPr>
    </p:titleStyle>
    <p:bodyStyle>
      <a:lvl1pPr marL="342900" indent="-342900" algn="l" defTabSz="457200" rtl="0" eaLnBrk="0" fontAlgn="base" hangingPunct="0">
        <a:spcBef>
          <a:spcPct val="20000"/>
        </a:spcBef>
        <a:spcAft>
          <a:spcPct val="0"/>
        </a:spcAft>
        <a:buFont typeface="Arial" pitchFamily="34" charset="0"/>
        <a:defRPr sz="2800">
          <a:solidFill>
            <a:schemeClr val="tx1"/>
          </a:solidFill>
          <a:latin typeface="+mn-lt"/>
          <a:ea typeface="MS PGothic" pitchFamily="34" charset="-128"/>
          <a:cs typeface="+mn-cs"/>
        </a:defRPr>
      </a:lvl1pPr>
      <a:lvl2pPr marL="742950" indent="-285750" algn="l" defTabSz="457200" rtl="0" eaLnBrk="0" fontAlgn="base" hangingPunct="0">
        <a:spcBef>
          <a:spcPct val="20000"/>
        </a:spcBef>
        <a:spcAft>
          <a:spcPct val="0"/>
        </a:spcAft>
        <a:buFont typeface="Arial" pitchFamily="34" charset="0"/>
        <a:buChar char="•"/>
        <a:defRPr sz="24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itchFamily="34" charset="0"/>
        <a:buChar char="•"/>
        <a:defRPr sz="20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itchFamily="34" charset="0"/>
        <a:buChar char="–"/>
        <a:defRPr>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itchFamily="34" charset="0"/>
        <a:buChar char="»"/>
        <a:defRPr>
          <a:solidFill>
            <a:schemeClr val="tx1"/>
          </a:solidFill>
          <a:latin typeface="+mn-lt"/>
          <a:ea typeface="MS PGothic" pitchFamily="34" charset="-128"/>
          <a:cs typeface="+mn-cs"/>
        </a:defRPr>
      </a:lvl5pPr>
      <a:lvl6pPr marL="2514600" indent="-228600" algn="l" defTabSz="457200" rtl="0" eaLnBrk="0" fontAlgn="base" hangingPunct="0">
        <a:spcBef>
          <a:spcPct val="20000"/>
        </a:spcBef>
        <a:spcAft>
          <a:spcPct val="0"/>
        </a:spcAft>
        <a:buFont typeface="Arial" charset="0"/>
        <a:buChar char="»"/>
        <a:defRPr>
          <a:solidFill>
            <a:schemeClr val="tx1"/>
          </a:solidFill>
          <a:latin typeface="+mn-lt"/>
          <a:ea typeface="+mn-ea"/>
          <a:cs typeface="+mn-cs"/>
        </a:defRPr>
      </a:lvl6pPr>
      <a:lvl7pPr marL="2971800" indent="-228600" algn="l" defTabSz="457200" rtl="0" eaLnBrk="0" fontAlgn="base" hangingPunct="0">
        <a:spcBef>
          <a:spcPct val="20000"/>
        </a:spcBef>
        <a:spcAft>
          <a:spcPct val="0"/>
        </a:spcAft>
        <a:buFont typeface="Arial" charset="0"/>
        <a:buChar char="»"/>
        <a:defRPr>
          <a:solidFill>
            <a:schemeClr val="tx1"/>
          </a:solidFill>
          <a:latin typeface="+mn-lt"/>
          <a:ea typeface="+mn-ea"/>
          <a:cs typeface="+mn-cs"/>
        </a:defRPr>
      </a:lvl7pPr>
      <a:lvl8pPr marL="3429000" indent="-228600" algn="l" defTabSz="457200" rtl="0" eaLnBrk="0" fontAlgn="base" hangingPunct="0">
        <a:spcBef>
          <a:spcPct val="20000"/>
        </a:spcBef>
        <a:spcAft>
          <a:spcPct val="0"/>
        </a:spcAft>
        <a:buFont typeface="Arial" charset="0"/>
        <a:buChar char="»"/>
        <a:defRPr>
          <a:solidFill>
            <a:schemeClr val="tx1"/>
          </a:solidFill>
          <a:latin typeface="+mn-lt"/>
          <a:ea typeface="+mn-ea"/>
          <a:cs typeface="+mn-cs"/>
        </a:defRPr>
      </a:lvl8pPr>
      <a:lvl9pPr marL="3886200" indent="-228600" algn="l" defTabSz="457200" rtl="0" eaLnBrk="0" fontAlgn="base" hangingPunct="0">
        <a:spcBef>
          <a:spcPct val="20000"/>
        </a:spcBef>
        <a:spcAft>
          <a:spcPct val="0"/>
        </a:spcAft>
        <a:buFont typeface="Arial" charset="0"/>
        <a:buChar char="»"/>
        <a:defRPr>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2" Type="http://schemas.openxmlformats.org/officeDocument/2006/relationships/image" Target="../media/image15.emf"/><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8.xml"/><Relationship Id="rId4" Type="http://schemas.openxmlformats.org/officeDocument/2006/relationships/image" Target="../media/image20.jpeg"/></Relationships>
</file>

<file path=ppt/slides/_rels/slide1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png"/><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8.xml"/><Relationship Id="rId4" Type="http://schemas.openxmlformats.org/officeDocument/2006/relationships/image" Target="../media/image30.png"/></Relationships>
</file>

<file path=ppt/slides/_rels/slide1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6.xml"/><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hyperlink" Target="http://www.google.co.nz/url?sa=i&amp;rct=j&amp;q=&amp;esrc=s&amp;frm=1&amp;source=images&amp;cd=&amp;cad=rja&amp;docid=tFzl8GfAGcgupM&amp;tbnid=grLNE5HXHXDCBM:&amp;ved=0CAUQjRw&amp;url=http://www.impactgroup.co.nz/projects/christchurch-central-city-plan/&amp;ei=V6IyUq_cOcq7kgWfooDwCQ&amp;bvm=bv.52164340,d.dGI&amp;psig=AFQjCNHvFWKR1J8_BuxnaYWrX5Vh8urHAw&amp;ust=1379136431979509" TargetMode="External"/><Relationship Id="rId2" Type="http://schemas.openxmlformats.org/officeDocument/2006/relationships/notesSlide" Target="../notesSlides/notesSlide8.xml"/><Relationship Id="rId1" Type="http://schemas.openxmlformats.org/officeDocument/2006/relationships/slideLayout" Target="../slideLayouts/slideLayout30.xml"/><Relationship Id="rId4" Type="http://schemas.openxmlformats.org/officeDocument/2006/relationships/image" Target="../media/image42.jpeg"/></Relationships>
</file>

<file path=ppt/slides/_rels/slide26.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9.xml"/><Relationship Id="rId1" Type="http://schemas.openxmlformats.org/officeDocument/2006/relationships/slideLayout" Target="../slideLayouts/slideLayout40.xml"/></Relationships>
</file>

<file path=ppt/slides/_rels/slide27.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10.xml"/><Relationship Id="rId1" Type="http://schemas.openxmlformats.org/officeDocument/2006/relationships/slideLayout" Target="../slideLayouts/slideLayout40.xml"/></Relationships>
</file>

<file path=ppt/slides/_rels/slide28.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11.xml"/><Relationship Id="rId1" Type="http://schemas.openxmlformats.org/officeDocument/2006/relationships/slideLayout" Target="../slideLayouts/slideLayout40.xml"/></Relationships>
</file>

<file path=ppt/slides/_rels/slide29.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12.xml"/><Relationship Id="rId1" Type="http://schemas.openxmlformats.org/officeDocument/2006/relationships/slideLayout" Target="../slideLayouts/slideLayout30.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8.xml"/><Relationship Id="rId1" Type="http://schemas.openxmlformats.org/officeDocument/2006/relationships/vmlDrawing" Target="../drawings/vmlDrawing1.vml"/><Relationship Id="rId5" Type="http://schemas.openxmlformats.org/officeDocument/2006/relationships/image" Target="../media/image6.png"/><Relationship Id="rId4" Type="http://schemas.openxmlformats.org/officeDocument/2006/relationships/oleObject" Target="../embeddings/Microsoft_Excel_97-2003_Worksheet1.xls"/></Relationships>
</file>

<file path=ppt/slides/_rels/slide30.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13.xml"/><Relationship Id="rId1" Type="http://schemas.openxmlformats.org/officeDocument/2006/relationships/slideLayout" Target="../slideLayouts/slideLayout40.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8.xml"/></Relationships>
</file>

<file path=ppt/slides/_rels/slide32.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15.xml"/><Relationship Id="rId1" Type="http://schemas.openxmlformats.org/officeDocument/2006/relationships/slideLayout" Target="../slideLayouts/slideLayout8.xml"/></Relationships>
</file>

<file path=ppt/slides/_rels/slide3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6.xml"/><Relationship Id="rId1" Type="http://schemas.openxmlformats.org/officeDocument/2006/relationships/slideLayout" Target="../slideLayouts/slideLayout19.xml"/></Relationships>
</file>

<file path=ppt/slides/_rels/slide34.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17.xml"/><Relationship Id="rId1" Type="http://schemas.openxmlformats.org/officeDocument/2006/relationships/slideLayout" Target="../slideLayouts/slideLayout8.xml"/></Relationships>
</file>

<file path=ppt/slides/_rels/slide35.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notesSlide" Target="../notesSlides/notesSlide18.xml"/><Relationship Id="rId1" Type="http://schemas.openxmlformats.org/officeDocument/2006/relationships/slideLayout" Target="../slideLayouts/slideLayout19.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8.xml"/><Relationship Id="rId1" Type="http://schemas.openxmlformats.org/officeDocument/2006/relationships/vmlDrawing" Target="../drawings/vmlDrawing2.vml"/><Relationship Id="rId5" Type="http://schemas.openxmlformats.org/officeDocument/2006/relationships/image" Target="../media/image7.png"/><Relationship Id="rId4" Type="http://schemas.openxmlformats.org/officeDocument/2006/relationships/oleObject" Target="../embeddings/Microsoft_Excel_97-2003_Worksheet2.xls"/></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1.png"/><Relationship Id="rId1" Type="http://schemas.openxmlformats.org/officeDocument/2006/relationships/slideLayout" Target="../slideLayouts/slideLayout8.xml"/><Relationship Id="rId4" Type="http://schemas.openxmlformats.org/officeDocument/2006/relationships/image" Target="../media/image12.png"/></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95536" y="2492896"/>
            <a:ext cx="8748464" cy="2846289"/>
          </a:xfrm>
        </p:spPr>
        <p:txBody>
          <a:bodyPr/>
          <a:lstStyle/>
          <a:p>
            <a:pPr>
              <a:spcBef>
                <a:spcPts val="1200"/>
              </a:spcBef>
              <a:spcAft>
                <a:spcPts val="3000"/>
              </a:spcAft>
            </a:pPr>
            <a:r>
              <a:rPr lang="en-NZ" b="1" dirty="0" smtClean="0"/>
              <a:t/>
            </a:r>
            <a:br>
              <a:rPr lang="en-NZ" b="1" dirty="0" smtClean="0"/>
            </a:br>
            <a:r>
              <a:rPr lang="en-NZ" b="1" dirty="0" smtClean="0"/>
              <a:t/>
            </a:r>
            <a:br>
              <a:rPr lang="en-NZ" b="1" dirty="0" smtClean="0"/>
            </a:br>
            <a:r>
              <a:rPr lang="en-NZ" sz="2400" dirty="0"/>
              <a:t>Presentation </a:t>
            </a:r>
            <a:r>
              <a:rPr lang="en-NZ" sz="2400" dirty="0" smtClean="0"/>
              <a:t>to:</a:t>
            </a:r>
            <a:r>
              <a:rPr lang="en-NZ" b="1" dirty="0" smtClean="0"/>
              <a:t/>
            </a:r>
            <a:br>
              <a:rPr lang="en-NZ" b="1" dirty="0" smtClean="0"/>
            </a:br>
            <a:r>
              <a:rPr lang="en-NZ" dirty="0" smtClean="0"/>
              <a:t>Christchurch </a:t>
            </a:r>
            <a:r>
              <a:rPr lang="en-NZ" dirty="0" err="1" smtClean="0"/>
              <a:t>InterChurch</a:t>
            </a:r>
            <a:r>
              <a:rPr lang="en-NZ" dirty="0" smtClean="0"/>
              <a:t> </a:t>
            </a:r>
            <a:r>
              <a:rPr lang="en-NZ" dirty="0"/>
              <a:t>Forum </a:t>
            </a:r>
            <a:r>
              <a:rPr lang="en-NZ" sz="3000" b="1" dirty="0" smtClean="0"/>
              <a:t/>
            </a:r>
            <a:br>
              <a:rPr lang="en-NZ" sz="3000" b="1" dirty="0" smtClean="0"/>
            </a:br>
            <a:r>
              <a:rPr lang="en-NZ" sz="1800" b="1" dirty="0" smtClean="0"/>
              <a:t/>
            </a:r>
            <a:br>
              <a:rPr lang="en-NZ" sz="1800" b="1" dirty="0" smtClean="0"/>
            </a:br>
            <a:r>
              <a:rPr lang="en-NZ" sz="2400" b="1" dirty="0"/>
              <a:t/>
            </a:r>
            <a:br>
              <a:rPr lang="en-NZ" sz="2400" b="1" dirty="0"/>
            </a:br>
            <a:r>
              <a:rPr lang="en-NZ" sz="2400" b="1" dirty="0" smtClean="0"/>
              <a:t>Greg Wilson </a:t>
            </a:r>
            <a:r>
              <a:rPr lang="en-NZ" sz="2400" b="1" dirty="0"/>
              <a:t>– CCDU</a:t>
            </a:r>
            <a:r>
              <a:rPr lang="en-NZ" sz="1800" b="1" dirty="0"/>
              <a:t/>
            </a:r>
            <a:br>
              <a:rPr lang="en-NZ" sz="1800" b="1" dirty="0"/>
            </a:br>
            <a:r>
              <a:rPr lang="en-NZ" sz="1800" b="1" dirty="0"/>
              <a:t>General Manager Christchurch Central Project Delivery </a:t>
            </a:r>
            <a:r>
              <a:rPr lang="en-NZ" sz="2400" b="1" dirty="0" smtClean="0"/>
              <a:t/>
            </a:r>
            <a:br>
              <a:rPr lang="en-NZ" sz="2400" b="1" dirty="0" smtClean="0"/>
            </a:br>
            <a:r>
              <a:rPr lang="en-NZ" sz="1600" b="1" dirty="0" smtClean="0"/>
              <a:t>Tuesday </a:t>
            </a:r>
            <a:r>
              <a:rPr lang="en-NZ" sz="1600" b="1" dirty="0"/>
              <a:t>13th of May 2014</a:t>
            </a:r>
            <a:r>
              <a:rPr lang="en-NZ" sz="2400" b="1" dirty="0"/>
              <a:t/>
            </a:r>
            <a:br>
              <a:rPr lang="en-NZ" sz="2400" b="1" dirty="0"/>
            </a:br>
            <a:r>
              <a:rPr lang="en-NZ" sz="2400" b="1" dirty="0" smtClean="0"/>
              <a:t/>
            </a:r>
            <a:br>
              <a:rPr lang="en-NZ" sz="2400" b="1" dirty="0" smtClean="0"/>
            </a:br>
            <a:r>
              <a:rPr lang="en-NZ" sz="2800" b="1" dirty="0" smtClean="0"/>
              <a:t/>
            </a:r>
            <a:br>
              <a:rPr lang="en-NZ" sz="2800" b="1" dirty="0" smtClean="0"/>
            </a:br>
            <a:r>
              <a:rPr lang="en-NZ" sz="3600" b="1" dirty="0" smtClean="0"/>
              <a:t/>
            </a:r>
            <a:br>
              <a:rPr lang="en-NZ" sz="3600" b="1" dirty="0" smtClean="0"/>
            </a:br>
            <a:endParaRPr lang="en-NZ" sz="3600" b="1" dirty="0"/>
          </a:p>
        </p:txBody>
      </p:sp>
      <p:pic>
        <p:nvPicPr>
          <p:cNvPr id="4" name="Picture 2" descr="C:\Users\rmorr013\Objective\cobprod.ssi.govt.nz-8000\Objects\THE TERRACE Oxford Terrace Avon River View.jpg"/>
          <p:cNvPicPr>
            <a:picLocks noChangeAspect="1"/>
          </p:cNvPicPr>
          <p:nvPr/>
        </p:nvPicPr>
        <p:blipFill>
          <a:blip r:embed="rId3"/>
          <a:srcRect l="4125" r="1"/>
          <a:stretch>
            <a:fillRect/>
          </a:stretch>
        </p:blipFill>
        <p:spPr>
          <a:xfrm>
            <a:off x="3851920" y="4752896"/>
            <a:ext cx="4741140" cy="1900252"/>
          </a:xfrm>
          <a:prstGeom prst="rect">
            <a:avLst/>
          </a:prstGeom>
          <a:ln/>
        </p:spPr>
        <p:style>
          <a:lnRef idx="0">
            <a:schemeClr val="accent5"/>
          </a:lnRef>
          <a:fillRef idx="3">
            <a:schemeClr val="accent5"/>
          </a:fillRef>
          <a:effectRef idx="3">
            <a:schemeClr val="accent5"/>
          </a:effectRef>
          <a:fontRef idx="minor">
            <a:schemeClr val="lt1"/>
          </a:fontRef>
        </p:style>
      </p:pic>
      <p:pic>
        <p:nvPicPr>
          <p:cNvPr id="6" name="Picture 2"/>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13791" t="16341" r="1783" b="-1321"/>
          <a:stretch/>
        </p:blipFill>
        <p:spPr bwMode="auto">
          <a:xfrm>
            <a:off x="5292080" y="404665"/>
            <a:ext cx="2980529" cy="1641796"/>
          </a:xfrm>
          <a:prstGeom prst="rect">
            <a:avLst/>
          </a:prstGeom>
          <a:ln/>
          <a:extLst/>
        </p:spPr>
        <p:style>
          <a:lnRef idx="0">
            <a:schemeClr val="accent6"/>
          </a:lnRef>
          <a:fillRef idx="3">
            <a:schemeClr val="accent6"/>
          </a:fillRef>
          <a:effectRef idx="3">
            <a:schemeClr val="accent6"/>
          </a:effectRef>
          <a:fontRef idx="minor">
            <a:schemeClr val="lt1"/>
          </a:fontRef>
        </p:style>
      </p:pic>
    </p:spTree>
    <p:extLst>
      <p:ext uri="{BB962C8B-B14F-4D97-AF65-F5344CB8AC3E}">
        <p14:creationId xmlns:p14="http://schemas.microsoft.com/office/powerpoint/2010/main" val="314263230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Art Trail</a:t>
            </a:r>
            <a:endParaRPr lang="en-NZ" dirty="0"/>
          </a:p>
        </p:txBody>
      </p:sp>
      <p:sp>
        <p:nvSpPr>
          <p:cNvPr id="7" name="Content Placeholder 2"/>
          <p:cNvSpPr>
            <a:spLocks noGrp="1"/>
          </p:cNvSpPr>
          <p:nvPr>
            <p:ph idx="1"/>
          </p:nvPr>
        </p:nvSpPr>
        <p:spPr>
          <a:xfrm>
            <a:off x="468086" y="1491340"/>
            <a:ext cx="8229600" cy="4525963"/>
          </a:xfrm>
        </p:spPr>
        <p:txBody>
          <a:bodyPr/>
          <a:lstStyle/>
          <a:p>
            <a:pPr marL="457200" indent="-457200">
              <a:buFont typeface="Arial" pitchFamily="34" charset="0"/>
              <a:buChar char="•"/>
            </a:pPr>
            <a:r>
              <a:rPr lang="en-NZ" sz="2800" dirty="0" smtClean="0">
                <a:latin typeface="Arial" pitchFamily="34" charset="0"/>
                <a:cs typeface="Arial" pitchFamily="34" charset="0"/>
              </a:rPr>
              <a:t>Telling stories of the River</a:t>
            </a:r>
          </a:p>
          <a:p>
            <a:pPr marL="857250" lvl="1" indent="-457200"/>
            <a:r>
              <a:rPr lang="en-NZ" sz="2000" dirty="0" smtClean="0">
                <a:latin typeface="Arial" pitchFamily="34" charset="0"/>
                <a:cs typeface="Arial" pitchFamily="34" charset="0"/>
              </a:rPr>
              <a:t>Seeking international reputation and renowned place of art</a:t>
            </a:r>
          </a:p>
          <a:p>
            <a:pPr marL="857250" lvl="1" indent="-457200"/>
            <a:r>
              <a:rPr lang="en-NZ" sz="2000" dirty="0" smtClean="0">
                <a:latin typeface="Arial" pitchFamily="34" charset="0"/>
                <a:cs typeface="Arial" pitchFamily="34" charset="0"/>
              </a:rPr>
              <a:t>Menu of 30 works </a:t>
            </a:r>
          </a:p>
          <a:p>
            <a:pPr marL="857250" lvl="1" indent="-457200"/>
            <a:r>
              <a:rPr lang="en-NZ" sz="2000" dirty="0" smtClean="0">
                <a:latin typeface="Arial" pitchFamily="34" charset="0"/>
                <a:cs typeface="Arial" pitchFamily="34" charset="0"/>
              </a:rPr>
              <a:t>Philanthropic funding</a:t>
            </a:r>
          </a:p>
          <a:p>
            <a:pPr marL="457200" indent="-457200">
              <a:buFont typeface="Arial" pitchFamily="34" charset="0"/>
              <a:buChar char="•"/>
            </a:pPr>
            <a:r>
              <a:rPr lang="en-NZ" dirty="0" err="1" smtClean="0"/>
              <a:t>Ngāi</a:t>
            </a:r>
            <a:r>
              <a:rPr lang="en-NZ" dirty="0" smtClean="0"/>
              <a:t> </a:t>
            </a:r>
            <a:r>
              <a:rPr lang="en-NZ" dirty="0" err="1" smtClean="0"/>
              <a:t>Tūāhuriri</a:t>
            </a:r>
            <a:r>
              <a:rPr lang="en-NZ" dirty="0" smtClean="0"/>
              <a:t> </a:t>
            </a:r>
            <a:r>
              <a:rPr lang="en-NZ" dirty="0" smtClean="0">
                <a:latin typeface="Arial" pitchFamily="34" charset="0"/>
                <a:cs typeface="Arial" pitchFamily="34" charset="0"/>
              </a:rPr>
              <a:t>Narratives</a:t>
            </a:r>
          </a:p>
          <a:p>
            <a:pPr marL="857250" lvl="1" indent="-457200"/>
            <a:r>
              <a:rPr lang="en-NZ" sz="2000" dirty="0" smtClean="0">
                <a:latin typeface="Arial" pitchFamily="34" charset="0"/>
                <a:cs typeface="Arial" pitchFamily="34" charset="0"/>
              </a:rPr>
              <a:t>Crown funding of 2 works</a:t>
            </a:r>
          </a:p>
          <a:p>
            <a:pPr marL="857250" lvl="1" indent="-457200"/>
            <a:r>
              <a:rPr lang="en-NZ" sz="2000" dirty="0" smtClean="0">
                <a:latin typeface="Arial" pitchFamily="34" charset="0"/>
                <a:cs typeface="Arial" pitchFamily="34" charset="0"/>
              </a:rPr>
              <a:t>Key work – 9 tall trees, Victoria Square</a:t>
            </a:r>
          </a:p>
          <a:p>
            <a:pPr marL="457200" indent="-457200">
              <a:buFont typeface="Arial" pitchFamily="34" charset="0"/>
              <a:buChar char="•"/>
            </a:pPr>
            <a:r>
              <a:rPr lang="en-NZ" dirty="0"/>
              <a:t>Integration of weaving </a:t>
            </a:r>
            <a:r>
              <a:rPr lang="en-NZ" dirty="0" smtClean="0"/>
              <a:t>patterns</a:t>
            </a:r>
          </a:p>
          <a:p>
            <a:pPr marL="857250" lvl="1" indent="-457200"/>
            <a:r>
              <a:rPr lang="en-NZ" sz="2000" dirty="0" smtClean="0"/>
              <a:t>ARP paving</a:t>
            </a:r>
            <a:endParaRPr lang="en-NZ" sz="2000" dirty="0"/>
          </a:p>
        </p:txBody>
      </p:sp>
      <p:pic>
        <p:nvPicPr>
          <p:cNvPr id="8" name="Picture 7" descr="pavers weaving full 4.pdf"/>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872531" y="3533696"/>
            <a:ext cx="3240000" cy="3240000"/>
          </a:xfrm>
          <a:prstGeom prst="rect">
            <a:avLst/>
          </a:prstGeom>
        </p:spPr>
      </p:pic>
    </p:spTree>
    <p:extLst>
      <p:ext uri="{BB962C8B-B14F-4D97-AF65-F5344CB8AC3E}">
        <p14:creationId xmlns:p14="http://schemas.microsoft.com/office/powerpoint/2010/main" val="15180036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Convention Centre Precinct</a:t>
            </a:r>
            <a:endParaRPr lang="en-NZ" dirty="0"/>
          </a:p>
        </p:txBody>
      </p:sp>
      <p:sp>
        <p:nvSpPr>
          <p:cNvPr id="5" name="TextBox 4"/>
          <p:cNvSpPr txBox="1"/>
          <p:nvPr/>
        </p:nvSpPr>
        <p:spPr>
          <a:xfrm>
            <a:off x="5508105" y="1412776"/>
            <a:ext cx="3453016" cy="3877985"/>
          </a:xfrm>
          <a:prstGeom prst="rect">
            <a:avLst/>
          </a:prstGeom>
          <a:noFill/>
        </p:spPr>
        <p:txBody>
          <a:bodyPr wrap="square" rtlCol="0">
            <a:spAutoFit/>
          </a:bodyPr>
          <a:lstStyle/>
          <a:p>
            <a:pPr fontAlgn="auto">
              <a:spcBef>
                <a:spcPts val="0"/>
              </a:spcBef>
              <a:spcAft>
                <a:spcPts val="0"/>
              </a:spcAft>
            </a:pPr>
            <a:r>
              <a:rPr lang="en-NZ" b="1" dirty="0" smtClean="0">
                <a:latin typeface="Arial"/>
                <a:ea typeface="ＭＳ Ｐゴシック"/>
              </a:rPr>
              <a:t>Convention Centre Precinct – 2.5ha</a:t>
            </a:r>
            <a:endParaRPr lang="en-NZ" b="1" dirty="0">
              <a:latin typeface="Arial"/>
              <a:ea typeface="ＭＳ Ｐゴシック"/>
            </a:endParaRPr>
          </a:p>
          <a:p>
            <a:pPr marL="285750" indent="-285750" fontAlgn="auto">
              <a:spcBef>
                <a:spcPts val="0"/>
              </a:spcBef>
              <a:spcAft>
                <a:spcPts val="0"/>
              </a:spcAft>
              <a:buFont typeface="Arial" pitchFamily="34" charset="0"/>
              <a:buChar char="•"/>
            </a:pPr>
            <a:endParaRPr lang="en-NZ" sz="1400" b="1" dirty="0" smtClean="0">
              <a:latin typeface="Arial"/>
              <a:ea typeface="ＭＳ Ｐゴシック"/>
            </a:endParaRPr>
          </a:p>
          <a:p>
            <a:pPr marL="285750" indent="-285750" fontAlgn="auto">
              <a:spcBef>
                <a:spcPts val="0"/>
              </a:spcBef>
              <a:spcAft>
                <a:spcPts val="0"/>
              </a:spcAft>
              <a:buFont typeface="Arial" pitchFamily="34" charset="0"/>
              <a:buChar char="•"/>
            </a:pPr>
            <a:r>
              <a:rPr lang="en-NZ" sz="1400" dirty="0">
                <a:latin typeface="Arial"/>
                <a:ea typeface="ＭＳ Ｐゴシック"/>
              </a:rPr>
              <a:t>Precinct development including hotels, commercial, residential and retail</a:t>
            </a:r>
          </a:p>
          <a:p>
            <a:pPr marL="285750" indent="-285750" fontAlgn="auto">
              <a:spcBef>
                <a:spcPts val="0"/>
              </a:spcBef>
              <a:spcAft>
                <a:spcPts val="0"/>
              </a:spcAft>
              <a:buFont typeface="Arial" pitchFamily="34" charset="0"/>
              <a:buChar char="•"/>
            </a:pPr>
            <a:r>
              <a:rPr lang="en-NZ" sz="1400" dirty="0">
                <a:latin typeface="Arial"/>
                <a:ea typeface="ＭＳ Ｐゴシック"/>
              </a:rPr>
              <a:t>4000m² of flexible exhibition space to support concurrent meetings, exhibitions, conferences and events</a:t>
            </a:r>
          </a:p>
          <a:p>
            <a:pPr marL="285750" indent="-285750" fontAlgn="auto">
              <a:spcBef>
                <a:spcPts val="0"/>
              </a:spcBef>
              <a:spcAft>
                <a:spcPts val="0"/>
              </a:spcAft>
              <a:buFont typeface="Arial" pitchFamily="34" charset="0"/>
              <a:buChar char="•"/>
            </a:pPr>
            <a:r>
              <a:rPr lang="en-NZ" sz="1400" dirty="0">
                <a:latin typeface="Arial"/>
                <a:ea typeface="ＭＳ Ｐゴシック"/>
              </a:rPr>
              <a:t>1500 delegates </a:t>
            </a:r>
          </a:p>
          <a:p>
            <a:pPr marL="285750" indent="-285750" fontAlgn="auto">
              <a:spcBef>
                <a:spcPts val="0"/>
              </a:spcBef>
              <a:spcAft>
                <a:spcPts val="0"/>
              </a:spcAft>
              <a:buFont typeface="Arial" pitchFamily="34" charset="0"/>
              <a:buChar char="•"/>
            </a:pPr>
            <a:r>
              <a:rPr lang="en-NZ" sz="1400" dirty="0" smtClean="0">
                <a:latin typeface="Arial"/>
                <a:ea typeface="ＭＳ Ｐゴシック"/>
              </a:rPr>
              <a:t>Key </a:t>
            </a:r>
            <a:r>
              <a:rPr lang="en-NZ" sz="1400" dirty="0">
                <a:latin typeface="Arial"/>
                <a:ea typeface="ＭＳ Ｐゴシック"/>
              </a:rPr>
              <a:t>strategic site within central core</a:t>
            </a:r>
          </a:p>
          <a:p>
            <a:pPr marL="285750" indent="-285750" fontAlgn="auto">
              <a:spcBef>
                <a:spcPts val="0"/>
              </a:spcBef>
              <a:spcAft>
                <a:spcPts val="0"/>
              </a:spcAft>
              <a:buFont typeface="Arial" pitchFamily="34" charset="0"/>
              <a:buChar char="•"/>
            </a:pPr>
            <a:r>
              <a:rPr lang="en-NZ" sz="1400" dirty="0">
                <a:latin typeface="Arial"/>
                <a:ea typeface="ＭＳ Ｐゴシック"/>
              </a:rPr>
              <a:t>Crown </a:t>
            </a:r>
            <a:r>
              <a:rPr lang="en-NZ" sz="1400" dirty="0" smtClean="0">
                <a:latin typeface="Arial"/>
                <a:ea typeface="ＭＳ Ｐゴシック"/>
              </a:rPr>
              <a:t>acquired </a:t>
            </a:r>
            <a:r>
              <a:rPr lang="en-NZ" sz="1400" dirty="0">
                <a:latin typeface="Arial"/>
                <a:ea typeface="ＭＳ Ｐゴシック"/>
              </a:rPr>
              <a:t>73.3% of </a:t>
            </a:r>
            <a:r>
              <a:rPr lang="en-NZ" sz="1400" dirty="0" smtClean="0">
                <a:latin typeface="Arial"/>
                <a:ea typeface="ＭＳ Ｐゴシック"/>
              </a:rPr>
              <a:t>land </a:t>
            </a:r>
            <a:r>
              <a:rPr lang="en-NZ" sz="1400" dirty="0">
                <a:latin typeface="Arial"/>
                <a:ea typeface="ＭＳ Ｐゴシック"/>
              </a:rPr>
              <a:t>designated for the Precinct </a:t>
            </a:r>
          </a:p>
          <a:p>
            <a:pPr marL="285750" indent="-285750" fontAlgn="auto">
              <a:spcBef>
                <a:spcPts val="0"/>
              </a:spcBef>
              <a:spcAft>
                <a:spcPts val="0"/>
              </a:spcAft>
              <a:buFont typeface="Arial" pitchFamily="34" charset="0"/>
              <a:buChar char="•"/>
            </a:pPr>
            <a:r>
              <a:rPr lang="en-NZ" sz="1400" dirty="0" smtClean="0">
                <a:latin typeface="Arial"/>
                <a:ea typeface="ＭＳ Ｐゴシック"/>
              </a:rPr>
              <a:t>Request </a:t>
            </a:r>
            <a:r>
              <a:rPr lang="en-NZ" sz="1400" dirty="0">
                <a:latin typeface="Arial"/>
                <a:ea typeface="ＭＳ Ｐゴシック"/>
              </a:rPr>
              <a:t>for Proposals underway for </a:t>
            </a:r>
            <a:r>
              <a:rPr lang="en-NZ" sz="1400" dirty="0" smtClean="0">
                <a:latin typeface="Arial"/>
                <a:ea typeface="ＭＳ Ｐゴシック"/>
              </a:rPr>
              <a:t>preferred </a:t>
            </a:r>
            <a:r>
              <a:rPr lang="en-NZ" sz="1400" dirty="0">
                <a:latin typeface="Arial"/>
                <a:ea typeface="ＭＳ Ｐゴシック"/>
              </a:rPr>
              <a:t>operator </a:t>
            </a:r>
            <a:r>
              <a:rPr lang="en-NZ" sz="1400" dirty="0" smtClean="0">
                <a:latin typeface="Arial"/>
                <a:ea typeface="ＭＳ Ｐゴシック"/>
              </a:rPr>
              <a:t>and master planning for </a:t>
            </a:r>
            <a:r>
              <a:rPr lang="en-NZ" sz="1400" dirty="0">
                <a:latin typeface="Arial"/>
                <a:ea typeface="ＭＳ Ｐゴシック"/>
              </a:rPr>
              <a:t>the </a:t>
            </a:r>
            <a:r>
              <a:rPr lang="en-NZ" sz="1400" dirty="0" smtClean="0">
                <a:latin typeface="Arial"/>
                <a:ea typeface="ＭＳ Ｐゴシック"/>
              </a:rPr>
              <a:t>precinct</a:t>
            </a:r>
          </a:p>
          <a:p>
            <a:pPr marL="285750" indent="-285750" fontAlgn="auto">
              <a:spcBef>
                <a:spcPts val="0"/>
              </a:spcBef>
              <a:spcAft>
                <a:spcPts val="0"/>
              </a:spcAft>
              <a:buFont typeface="Arial" pitchFamily="34" charset="0"/>
              <a:buChar char="•"/>
            </a:pPr>
            <a:endParaRPr lang="en-NZ" sz="1400" b="1" dirty="0" smtClean="0">
              <a:latin typeface="Arial"/>
              <a:ea typeface="ＭＳ Ｐゴシック"/>
            </a:endParaRPr>
          </a:p>
        </p:txBody>
      </p:sp>
      <p:pic>
        <p:nvPicPr>
          <p:cNvPr id="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370099" y="5157192"/>
            <a:ext cx="1985693" cy="14441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7482" y="1431201"/>
            <a:ext cx="5168310" cy="37259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028431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Metro Sports Facility</a:t>
            </a:r>
            <a:endParaRPr lang="en-NZ" dirty="0"/>
          </a:p>
        </p:txBody>
      </p:sp>
      <p:sp>
        <p:nvSpPr>
          <p:cNvPr id="5" name="TextBox 4"/>
          <p:cNvSpPr txBox="1"/>
          <p:nvPr/>
        </p:nvSpPr>
        <p:spPr>
          <a:xfrm>
            <a:off x="5724129" y="1577752"/>
            <a:ext cx="3312367" cy="3170099"/>
          </a:xfrm>
          <a:prstGeom prst="rect">
            <a:avLst/>
          </a:prstGeom>
          <a:noFill/>
        </p:spPr>
        <p:txBody>
          <a:bodyPr wrap="square" rtlCol="0">
            <a:spAutoFit/>
          </a:bodyPr>
          <a:lstStyle/>
          <a:p>
            <a:pPr fontAlgn="auto">
              <a:spcBef>
                <a:spcPts val="0"/>
              </a:spcBef>
              <a:spcAft>
                <a:spcPts val="0"/>
              </a:spcAft>
            </a:pPr>
            <a:r>
              <a:rPr lang="en-NZ" b="1" dirty="0" smtClean="0">
                <a:latin typeface="Arial"/>
                <a:ea typeface="ＭＳ Ｐゴシック"/>
              </a:rPr>
              <a:t>Metro Sports Facility – 7.2ha</a:t>
            </a:r>
            <a:endParaRPr lang="en-NZ" b="1" dirty="0">
              <a:latin typeface="Arial"/>
              <a:ea typeface="ＭＳ Ｐゴシック"/>
            </a:endParaRPr>
          </a:p>
          <a:p>
            <a:pPr marL="285750" indent="-285750" fontAlgn="auto">
              <a:spcBef>
                <a:spcPts val="0"/>
              </a:spcBef>
              <a:spcAft>
                <a:spcPts val="0"/>
              </a:spcAft>
              <a:buFont typeface="Arial" pitchFamily="34" charset="0"/>
              <a:buChar char="•"/>
            </a:pPr>
            <a:endParaRPr lang="en-NZ" sz="1400" b="1" dirty="0" smtClean="0">
              <a:latin typeface="Arial"/>
              <a:ea typeface="ＭＳ Ｐゴシック"/>
            </a:endParaRPr>
          </a:p>
          <a:p>
            <a:pPr marL="285750" lvl="0" indent="-285750">
              <a:buFont typeface="Arial" pitchFamily="34" charset="0"/>
              <a:buChar char="•"/>
            </a:pPr>
            <a:r>
              <a:rPr lang="en-NZ" sz="1400" dirty="0">
                <a:solidFill>
                  <a:prstClr val="black"/>
                </a:solidFill>
                <a:latin typeface="Arial"/>
                <a:ea typeface="ＭＳ Ｐゴシック"/>
              </a:rPr>
              <a:t>Goal – to maximise sports and recreation participation rates in Canterbury</a:t>
            </a:r>
          </a:p>
          <a:p>
            <a:pPr marL="285750" indent="-285750">
              <a:buFont typeface="Arial" pitchFamily="34" charset="0"/>
              <a:buChar char="•"/>
            </a:pPr>
            <a:r>
              <a:rPr lang="en-NZ" sz="1400" dirty="0">
                <a:latin typeface="Arial"/>
                <a:ea typeface="ＭＳ Ｐゴシック"/>
              </a:rPr>
              <a:t>Main construction – 2 years, commencing Q2 2015</a:t>
            </a:r>
          </a:p>
          <a:p>
            <a:pPr marL="285750" lvl="0" indent="-285750">
              <a:buFont typeface="Arial" pitchFamily="34" charset="0"/>
              <a:buChar char="•"/>
            </a:pPr>
            <a:r>
              <a:rPr lang="en-NZ" sz="1400" dirty="0" smtClean="0">
                <a:solidFill>
                  <a:prstClr val="black"/>
                </a:solidFill>
                <a:latin typeface="Arial"/>
                <a:ea typeface="ＭＳ Ｐゴシック"/>
              </a:rPr>
              <a:t>First </a:t>
            </a:r>
            <a:r>
              <a:rPr lang="en-NZ" sz="1400" dirty="0">
                <a:solidFill>
                  <a:prstClr val="black"/>
                </a:solidFill>
                <a:latin typeface="Arial"/>
                <a:ea typeface="ＭＳ Ｐゴシック"/>
              </a:rPr>
              <a:t>draft of business case complete March </a:t>
            </a:r>
            <a:r>
              <a:rPr lang="en-NZ" sz="1400" dirty="0" smtClean="0">
                <a:solidFill>
                  <a:prstClr val="black"/>
                </a:solidFill>
                <a:latin typeface="Arial"/>
                <a:ea typeface="ＭＳ Ｐゴシック"/>
              </a:rPr>
              <a:t>2014</a:t>
            </a:r>
          </a:p>
          <a:p>
            <a:pPr marL="285750" lvl="0" indent="-285750">
              <a:buFont typeface="Arial" pitchFamily="34" charset="0"/>
              <a:buChar char="•"/>
            </a:pPr>
            <a:r>
              <a:rPr lang="en-NZ" sz="1400" dirty="0" smtClean="0">
                <a:solidFill>
                  <a:prstClr val="black"/>
                </a:solidFill>
                <a:latin typeface="Arial"/>
                <a:ea typeface="ＭＳ Ｐゴシック"/>
              </a:rPr>
              <a:t>Geotechnical </a:t>
            </a:r>
            <a:r>
              <a:rPr lang="en-NZ" sz="1400" dirty="0">
                <a:solidFill>
                  <a:prstClr val="black"/>
                </a:solidFill>
                <a:latin typeface="Arial"/>
                <a:ea typeface="ＭＳ Ｐゴシック"/>
              </a:rPr>
              <a:t>site investigations and assessments of infrastructure requirements underway</a:t>
            </a:r>
          </a:p>
          <a:p>
            <a:pPr marL="285750" indent="-285750" fontAlgn="auto">
              <a:spcBef>
                <a:spcPts val="0"/>
              </a:spcBef>
              <a:spcAft>
                <a:spcPts val="0"/>
              </a:spcAft>
              <a:buFont typeface="Arial" pitchFamily="34" charset="0"/>
              <a:buChar char="•"/>
            </a:pPr>
            <a:r>
              <a:rPr lang="en-NZ" sz="1400" dirty="0" smtClean="0">
                <a:latin typeface="Arial"/>
                <a:ea typeface="ＭＳ Ｐゴシック"/>
              </a:rPr>
              <a:t>Enabling works commencing Q3 2014</a:t>
            </a:r>
          </a:p>
        </p:txBody>
      </p:sp>
      <p:pic>
        <p:nvPicPr>
          <p:cNvPr id="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r="3678"/>
          <a:stretch/>
        </p:blipFill>
        <p:spPr bwMode="auto">
          <a:xfrm>
            <a:off x="1" y="1694334"/>
            <a:ext cx="5707626" cy="45359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3"/>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390" r="-1"/>
          <a:stretch/>
        </p:blipFill>
        <p:spPr bwMode="auto">
          <a:xfrm>
            <a:off x="5839325" y="4890120"/>
            <a:ext cx="1514474" cy="10794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353799" y="4890120"/>
            <a:ext cx="1512168" cy="10777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1291180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The Square</a:t>
            </a:r>
            <a:endParaRPr lang="en-NZ" dirty="0"/>
          </a:p>
        </p:txBody>
      </p:sp>
      <p:sp>
        <p:nvSpPr>
          <p:cNvPr id="5" name="TextBox 4"/>
          <p:cNvSpPr txBox="1"/>
          <p:nvPr/>
        </p:nvSpPr>
        <p:spPr>
          <a:xfrm>
            <a:off x="5863472" y="1725960"/>
            <a:ext cx="3120273" cy="3077766"/>
          </a:xfrm>
          <a:prstGeom prst="rect">
            <a:avLst/>
          </a:prstGeom>
          <a:noFill/>
        </p:spPr>
        <p:txBody>
          <a:bodyPr wrap="square" rtlCol="0">
            <a:spAutoFit/>
          </a:bodyPr>
          <a:lstStyle>
            <a:defPPr>
              <a:defRPr lang="en-US"/>
            </a:defPPr>
            <a:lvl1pPr fontAlgn="auto">
              <a:spcBef>
                <a:spcPts val="0"/>
              </a:spcBef>
              <a:spcAft>
                <a:spcPts val="0"/>
              </a:spcAft>
              <a:defRPr b="1">
                <a:solidFill>
                  <a:srgbClr val="000000"/>
                </a:solidFill>
                <a:latin typeface="Arial"/>
                <a:ea typeface="ＭＳ Ｐゴシック"/>
              </a:defRPr>
            </a:lvl1pPr>
          </a:lstStyle>
          <a:p>
            <a:r>
              <a:rPr lang="en-NZ" dirty="0">
                <a:solidFill>
                  <a:schemeClr val="tx1"/>
                </a:solidFill>
              </a:rPr>
              <a:t>The Square</a:t>
            </a:r>
          </a:p>
          <a:p>
            <a:endParaRPr lang="en-NZ" dirty="0">
              <a:solidFill>
                <a:schemeClr val="tx1"/>
              </a:solidFill>
            </a:endParaRPr>
          </a:p>
          <a:p>
            <a:pPr marL="285750" lvl="0" indent="-285750">
              <a:buFont typeface="Arial" pitchFamily="34" charset="0"/>
              <a:buChar char="•"/>
            </a:pPr>
            <a:r>
              <a:rPr lang="en-NZ" sz="1400" b="0" dirty="0">
                <a:solidFill>
                  <a:prstClr val="black"/>
                </a:solidFill>
                <a:latin typeface="Arial" pitchFamily="34" charset="0"/>
                <a:ea typeface="+mn-ea"/>
                <a:cs typeface="Arial" pitchFamily="34" charset="0"/>
              </a:rPr>
              <a:t>Joint project with CCC and CERA</a:t>
            </a:r>
          </a:p>
          <a:p>
            <a:pPr marL="285750" indent="-285750">
              <a:buFont typeface="Arial" pitchFamily="34" charset="0"/>
              <a:buChar char="•"/>
            </a:pPr>
            <a:r>
              <a:rPr lang="en-NZ" sz="1400" b="0" dirty="0">
                <a:solidFill>
                  <a:prstClr val="black"/>
                </a:solidFill>
                <a:latin typeface="Arial" pitchFamily="34" charset="0"/>
                <a:cs typeface="Arial" pitchFamily="34" charset="0"/>
              </a:rPr>
              <a:t>Innovative public engagement proposed</a:t>
            </a:r>
          </a:p>
          <a:p>
            <a:pPr marL="285750" lvl="0" indent="-285750">
              <a:buFont typeface="Arial" pitchFamily="34" charset="0"/>
              <a:buChar char="•"/>
            </a:pPr>
            <a:r>
              <a:rPr lang="en-NZ" sz="1400" b="0" dirty="0" smtClean="0">
                <a:solidFill>
                  <a:prstClr val="black"/>
                </a:solidFill>
                <a:latin typeface="Arial" pitchFamily="34" charset="0"/>
                <a:ea typeface="+mn-ea"/>
                <a:cs typeface="Arial" pitchFamily="34" charset="0"/>
              </a:rPr>
              <a:t>Blueprint </a:t>
            </a:r>
            <a:r>
              <a:rPr lang="en-NZ" sz="1400" b="0" dirty="0">
                <a:solidFill>
                  <a:prstClr val="black"/>
                </a:solidFill>
                <a:latin typeface="Arial" pitchFamily="34" charset="0"/>
                <a:ea typeface="+mn-ea"/>
                <a:cs typeface="Arial" pitchFamily="34" charset="0"/>
              </a:rPr>
              <a:t>suggests a greener civic space</a:t>
            </a:r>
          </a:p>
          <a:p>
            <a:pPr marL="285750" lvl="0" indent="-285750">
              <a:buFont typeface="Arial" pitchFamily="34" charset="0"/>
              <a:buChar char="•"/>
            </a:pPr>
            <a:r>
              <a:rPr lang="en-NZ" sz="1400" b="0" dirty="0">
                <a:solidFill>
                  <a:prstClr val="black"/>
                </a:solidFill>
                <a:latin typeface="Arial" pitchFamily="34" charset="0"/>
                <a:ea typeface="+mn-ea"/>
                <a:cs typeface="Arial" pitchFamily="34" charset="0"/>
              </a:rPr>
              <a:t>Limited budget available</a:t>
            </a:r>
          </a:p>
          <a:p>
            <a:pPr marL="285750" lvl="0" indent="-285750">
              <a:buFont typeface="Arial" pitchFamily="34" charset="0"/>
              <a:buChar char="•"/>
            </a:pPr>
            <a:r>
              <a:rPr lang="en-NZ" sz="1400" b="0" dirty="0">
                <a:solidFill>
                  <a:prstClr val="black"/>
                </a:solidFill>
                <a:latin typeface="Arial" pitchFamily="34" charset="0"/>
                <a:ea typeface="+mn-ea"/>
                <a:cs typeface="Arial" pitchFamily="34" charset="0"/>
              </a:rPr>
              <a:t>Not dependent on Cathedral (but important landowner)</a:t>
            </a:r>
          </a:p>
          <a:p>
            <a:pPr marL="285750" lvl="0" indent="-285750">
              <a:buFont typeface="Arial" pitchFamily="34" charset="0"/>
              <a:buChar char="•"/>
            </a:pPr>
            <a:r>
              <a:rPr lang="en-NZ" sz="1400" b="0" dirty="0" smtClean="0">
                <a:solidFill>
                  <a:prstClr val="black"/>
                </a:solidFill>
                <a:latin typeface="Arial" pitchFamily="34" charset="0"/>
                <a:ea typeface="+mn-ea"/>
                <a:cs typeface="Arial" pitchFamily="34" charset="0"/>
              </a:rPr>
              <a:t>Commencing </a:t>
            </a:r>
            <a:r>
              <a:rPr lang="en-NZ" sz="1400" b="0" dirty="0">
                <a:solidFill>
                  <a:prstClr val="black"/>
                </a:solidFill>
                <a:latin typeface="Arial" pitchFamily="34" charset="0"/>
                <a:ea typeface="+mn-ea"/>
                <a:cs typeface="Arial" pitchFamily="34" charset="0"/>
              </a:rPr>
              <a:t>master planning Q3 this </a:t>
            </a:r>
            <a:r>
              <a:rPr lang="en-NZ" sz="1400" b="0" dirty="0" smtClean="0">
                <a:solidFill>
                  <a:prstClr val="black"/>
                </a:solidFill>
                <a:latin typeface="Arial" pitchFamily="34" charset="0"/>
                <a:ea typeface="+mn-ea"/>
                <a:cs typeface="Arial" pitchFamily="34" charset="0"/>
              </a:rPr>
              <a:t>year</a:t>
            </a:r>
          </a:p>
          <a:p>
            <a:endParaRPr lang="en-NZ" dirty="0">
              <a:solidFill>
                <a:schemeClr val="tx1"/>
              </a:solidFill>
            </a:endParaRPr>
          </a:p>
        </p:txBody>
      </p:sp>
      <p:pic>
        <p:nvPicPr>
          <p:cNvPr id="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631476" y="4803726"/>
            <a:ext cx="1866424" cy="1440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675" y="1725960"/>
            <a:ext cx="5878529" cy="4320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6837240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New Central Library</a:t>
            </a:r>
            <a:endParaRPr lang="en-NZ" dirty="0"/>
          </a:p>
        </p:txBody>
      </p:sp>
      <p:sp>
        <p:nvSpPr>
          <p:cNvPr id="5" name="TextBox 4"/>
          <p:cNvSpPr txBox="1"/>
          <p:nvPr/>
        </p:nvSpPr>
        <p:spPr>
          <a:xfrm>
            <a:off x="5796136" y="1752974"/>
            <a:ext cx="3238969" cy="3170099"/>
          </a:xfrm>
          <a:prstGeom prst="rect">
            <a:avLst/>
          </a:prstGeom>
          <a:noFill/>
        </p:spPr>
        <p:txBody>
          <a:bodyPr wrap="square" rtlCol="0">
            <a:spAutoFit/>
          </a:bodyPr>
          <a:lstStyle/>
          <a:p>
            <a:pPr fontAlgn="auto">
              <a:spcBef>
                <a:spcPts val="0"/>
              </a:spcBef>
              <a:spcAft>
                <a:spcPts val="0"/>
              </a:spcAft>
            </a:pPr>
            <a:r>
              <a:rPr lang="en-NZ" b="1" dirty="0" smtClean="0">
                <a:latin typeface="Arial"/>
                <a:ea typeface="ＭＳ Ｐゴシック"/>
              </a:rPr>
              <a:t>New Central Library</a:t>
            </a:r>
            <a:endParaRPr lang="en-NZ" b="1" dirty="0">
              <a:latin typeface="Arial"/>
              <a:ea typeface="ＭＳ Ｐゴシック"/>
            </a:endParaRPr>
          </a:p>
          <a:p>
            <a:pPr marL="285750" indent="-285750" fontAlgn="auto">
              <a:spcBef>
                <a:spcPts val="0"/>
              </a:spcBef>
              <a:spcAft>
                <a:spcPts val="0"/>
              </a:spcAft>
              <a:buFont typeface="Arial" pitchFamily="34" charset="0"/>
              <a:buChar char="•"/>
            </a:pPr>
            <a:endParaRPr lang="en-NZ" sz="1400" b="1" dirty="0" smtClean="0">
              <a:latin typeface="Arial"/>
              <a:ea typeface="ＭＳ Ｐゴシック"/>
            </a:endParaRPr>
          </a:p>
          <a:p>
            <a:pPr marL="285750" indent="-285750" fontAlgn="auto">
              <a:spcBef>
                <a:spcPts val="0"/>
              </a:spcBef>
              <a:spcAft>
                <a:spcPts val="0"/>
              </a:spcAft>
              <a:buFont typeface="Arial" pitchFamily="34" charset="0"/>
              <a:buChar char="•"/>
            </a:pPr>
            <a:r>
              <a:rPr lang="en-NZ" sz="1400" dirty="0">
                <a:latin typeface="Arial"/>
                <a:ea typeface="ＭＳ Ｐゴシック"/>
              </a:rPr>
              <a:t>Prominent and highly </a:t>
            </a:r>
            <a:br>
              <a:rPr lang="en-NZ" sz="1400" dirty="0">
                <a:latin typeface="Arial"/>
                <a:ea typeface="ＭＳ Ｐゴシック"/>
              </a:rPr>
            </a:br>
            <a:r>
              <a:rPr lang="en-NZ" sz="1400" dirty="0">
                <a:latin typeface="Arial"/>
                <a:ea typeface="ＭＳ Ｐゴシック"/>
              </a:rPr>
              <a:t>accessible location</a:t>
            </a:r>
          </a:p>
          <a:p>
            <a:pPr marL="285750" lvl="0" indent="-285750" fontAlgn="auto">
              <a:spcBef>
                <a:spcPts val="0"/>
              </a:spcBef>
              <a:spcAft>
                <a:spcPts val="0"/>
              </a:spcAft>
              <a:buFont typeface="Arial" pitchFamily="34" charset="0"/>
              <a:buChar char="•"/>
            </a:pPr>
            <a:r>
              <a:rPr lang="en-NZ" sz="1400" dirty="0">
                <a:solidFill>
                  <a:prstClr val="black"/>
                </a:solidFill>
                <a:cs typeface="Arial" pitchFamily="34" charset="0"/>
              </a:rPr>
              <a:t>Crown acquired 74.1% of  land designated for the Library</a:t>
            </a:r>
          </a:p>
          <a:p>
            <a:pPr marL="285750" indent="-285750" fontAlgn="auto">
              <a:spcBef>
                <a:spcPts val="0"/>
              </a:spcBef>
              <a:spcAft>
                <a:spcPts val="0"/>
              </a:spcAft>
              <a:buFont typeface="Arial" pitchFamily="34" charset="0"/>
              <a:buChar char="•"/>
            </a:pPr>
            <a:r>
              <a:rPr lang="en-NZ" sz="1400" dirty="0" smtClean="0">
                <a:latin typeface="Arial"/>
                <a:ea typeface="ＭＳ Ｐゴシック"/>
              </a:rPr>
              <a:t>CCC - led</a:t>
            </a:r>
          </a:p>
          <a:p>
            <a:pPr marL="285750" indent="-285750" fontAlgn="auto">
              <a:spcBef>
                <a:spcPts val="0"/>
              </a:spcBef>
              <a:spcAft>
                <a:spcPts val="0"/>
              </a:spcAft>
              <a:buFont typeface="Arial" pitchFamily="34" charset="0"/>
              <a:buChar char="•"/>
            </a:pPr>
            <a:r>
              <a:rPr lang="en-NZ" sz="1400" dirty="0" smtClean="0">
                <a:latin typeface="Arial"/>
                <a:ea typeface="ＭＳ Ｐゴシック"/>
              </a:rPr>
              <a:t>North east quarter of </a:t>
            </a:r>
            <a:br>
              <a:rPr lang="en-NZ" sz="1400" dirty="0" smtClean="0">
                <a:latin typeface="Arial"/>
                <a:ea typeface="ＭＳ Ｐゴシック"/>
              </a:rPr>
            </a:br>
            <a:r>
              <a:rPr lang="en-NZ" sz="1400" dirty="0" smtClean="0">
                <a:latin typeface="Arial"/>
                <a:ea typeface="ＭＳ Ｐゴシック"/>
              </a:rPr>
              <a:t>Cathedral Square</a:t>
            </a:r>
          </a:p>
          <a:p>
            <a:pPr marL="285750" indent="-285750" fontAlgn="auto">
              <a:spcBef>
                <a:spcPts val="0"/>
              </a:spcBef>
              <a:spcAft>
                <a:spcPts val="0"/>
              </a:spcAft>
              <a:buFont typeface="Arial" pitchFamily="34" charset="0"/>
              <a:buChar char="•"/>
            </a:pPr>
            <a:r>
              <a:rPr lang="en-NZ" sz="1400" dirty="0" smtClean="0">
                <a:latin typeface="Arial"/>
                <a:ea typeface="ＭＳ Ｐゴシック"/>
              </a:rPr>
              <a:t>2,700m² site</a:t>
            </a:r>
          </a:p>
          <a:p>
            <a:pPr marL="285750" indent="-285750" fontAlgn="auto">
              <a:spcBef>
                <a:spcPts val="0"/>
              </a:spcBef>
              <a:spcAft>
                <a:spcPts val="0"/>
              </a:spcAft>
              <a:buFont typeface="Arial" pitchFamily="34" charset="0"/>
              <a:buChar char="•"/>
            </a:pPr>
            <a:r>
              <a:rPr lang="en-NZ" sz="1400" dirty="0" smtClean="0">
                <a:latin typeface="Arial"/>
                <a:ea typeface="ＭＳ Ｐゴシック"/>
              </a:rPr>
              <a:t>Public engagement process commenced</a:t>
            </a:r>
          </a:p>
          <a:p>
            <a:pPr marL="285750" indent="-285750" fontAlgn="auto">
              <a:spcBef>
                <a:spcPts val="0"/>
              </a:spcBef>
              <a:spcAft>
                <a:spcPts val="0"/>
              </a:spcAft>
              <a:buFont typeface="Arial" pitchFamily="34" charset="0"/>
              <a:buChar char="•"/>
            </a:pPr>
            <a:endParaRPr lang="en-NZ" sz="1400" dirty="0" smtClean="0">
              <a:latin typeface="Arial"/>
              <a:ea typeface="ＭＳ Ｐゴシック"/>
            </a:endParaRPr>
          </a:p>
          <a:p>
            <a:pPr fontAlgn="auto">
              <a:spcBef>
                <a:spcPts val="0"/>
              </a:spcBef>
              <a:spcAft>
                <a:spcPts val="0"/>
              </a:spcAft>
            </a:pPr>
            <a:endParaRPr lang="en-NZ" sz="1400" b="1" dirty="0" smtClean="0">
              <a:latin typeface="Arial"/>
              <a:ea typeface="ＭＳ Ｐゴシック"/>
            </a:endParaRPr>
          </a:p>
        </p:txBody>
      </p:sp>
      <p:pic>
        <p:nvPicPr>
          <p:cNvPr id="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3765" y="1660426"/>
            <a:ext cx="5632371" cy="4320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3785697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Justice &amp; Emergency Services Precinct</a:t>
            </a:r>
            <a:endParaRPr lang="en-NZ" dirty="0"/>
          </a:p>
        </p:txBody>
      </p:sp>
      <p:sp>
        <p:nvSpPr>
          <p:cNvPr id="5" name="TextBox 4"/>
          <p:cNvSpPr txBox="1"/>
          <p:nvPr/>
        </p:nvSpPr>
        <p:spPr>
          <a:xfrm>
            <a:off x="5652120" y="1564957"/>
            <a:ext cx="3456384" cy="5170646"/>
          </a:xfrm>
          <a:prstGeom prst="rect">
            <a:avLst/>
          </a:prstGeom>
          <a:noFill/>
        </p:spPr>
        <p:txBody>
          <a:bodyPr wrap="square" rtlCol="0">
            <a:spAutoFit/>
          </a:bodyPr>
          <a:lstStyle/>
          <a:p>
            <a:pPr fontAlgn="auto">
              <a:spcBef>
                <a:spcPts val="0"/>
              </a:spcBef>
              <a:spcAft>
                <a:spcPts val="0"/>
              </a:spcAft>
            </a:pPr>
            <a:r>
              <a:rPr lang="en-NZ" b="1" dirty="0" smtClean="0">
                <a:solidFill>
                  <a:srgbClr val="000000"/>
                </a:solidFill>
                <a:latin typeface="Arial"/>
                <a:ea typeface="ＭＳ Ｐゴシック"/>
              </a:rPr>
              <a:t>Justice &amp; Emergency Services Precinct – 2ha</a:t>
            </a:r>
            <a:endParaRPr lang="en-NZ" sz="1400" b="1" dirty="0" smtClean="0">
              <a:solidFill>
                <a:srgbClr val="000000"/>
              </a:solidFill>
              <a:latin typeface="Arial"/>
              <a:ea typeface="ＭＳ Ｐゴシック"/>
            </a:endParaRPr>
          </a:p>
          <a:p>
            <a:pPr marL="285750" indent="-285750" fontAlgn="auto">
              <a:spcBef>
                <a:spcPts val="0"/>
              </a:spcBef>
              <a:spcAft>
                <a:spcPts val="0"/>
              </a:spcAft>
              <a:buFont typeface="Arial" pitchFamily="34" charset="0"/>
              <a:buChar char="•"/>
            </a:pPr>
            <a:endParaRPr lang="en-NZ" sz="1400" dirty="0" smtClean="0">
              <a:solidFill>
                <a:srgbClr val="000000"/>
              </a:solidFill>
              <a:latin typeface="Arial"/>
              <a:ea typeface="ＭＳ Ｐゴシック"/>
            </a:endParaRPr>
          </a:p>
          <a:p>
            <a:pPr marL="285750" indent="-285750">
              <a:buFont typeface="Arial" pitchFamily="34" charset="0"/>
              <a:buChar char="•"/>
            </a:pPr>
            <a:r>
              <a:rPr lang="en-NZ" sz="1400" dirty="0">
                <a:solidFill>
                  <a:prstClr val="black"/>
                </a:solidFill>
                <a:cs typeface="Arial" pitchFamily="34" charset="0"/>
              </a:rPr>
              <a:t>Large complex of three buildings: Justice building including 19 courts, emergency service building, parking building for operational vehicles</a:t>
            </a:r>
          </a:p>
          <a:p>
            <a:pPr marL="285750" indent="-285750">
              <a:buFont typeface="Arial" pitchFamily="34" charset="0"/>
              <a:buChar char="•"/>
            </a:pPr>
            <a:r>
              <a:rPr lang="en-NZ" sz="1400" dirty="0">
                <a:solidFill>
                  <a:prstClr val="black"/>
                </a:solidFill>
                <a:cs typeface="Arial" pitchFamily="34" charset="0"/>
              </a:rPr>
              <a:t>Detailed design underway Construction due to start mid 2014</a:t>
            </a:r>
          </a:p>
          <a:p>
            <a:pPr marL="285750" lvl="0" indent="-285750">
              <a:buFont typeface="Arial" pitchFamily="34" charset="0"/>
              <a:buChar char="•"/>
            </a:pPr>
            <a:r>
              <a:rPr lang="en-NZ" sz="1400" dirty="0" smtClean="0">
                <a:solidFill>
                  <a:prstClr val="black"/>
                </a:solidFill>
                <a:latin typeface="Arial" pitchFamily="34" charset="0"/>
                <a:cs typeface="Arial" pitchFamily="34" charset="0"/>
              </a:rPr>
              <a:t>Includes </a:t>
            </a:r>
            <a:r>
              <a:rPr lang="en-NZ" sz="1400" dirty="0">
                <a:solidFill>
                  <a:prstClr val="black"/>
                </a:solidFill>
                <a:latin typeface="Arial" pitchFamily="34" charset="0"/>
                <a:cs typeface="Arial" pitchFamily="34" charset="0"/>
              </a:rPr>
              <a:t>Ministry of Justice, Police, Corrections, NZ Fire Service, </a:t>
            </a:r>
            <a:r>
              <a:rPr lang="en-NZ" sz="1400" dirty="0" smtClean="0">
                <a:solidFill>
                  <a:prstClr val="black"/>
                </a:solidFill>
                <a:latin typeface="Arial" pitchFamily="34" charset="0"/>
                <a:cs typeface="Arial" pitchFamily="34" charset="0"/>
              </a:rPr>
              <a:t/>
            </a:r>
            <a:br>
              <a:rPr lang="en-NZ" sz="1400" dirty="0" smtClean="0">
                <a:solidFill>
                  <a:prstClr val="black"/>
                </a:solidFill>
                <a:latin typeface="Arial" pitchFamily="34" charset="0"/>
                <a:cs typeface="Arial" pitchFamily="34" charset="0"/>
              </a:rPr>
            </a:br>
            <a:r>
              <a:rPr lang="en-NZ" sz="1400" dirty="0" smtClean="0">
                <a:solidFill>
                  <a:prstClr val="black"/>
                </a:solidFill>
                <a:latin typeface="Arial" pitchFamily="34" charset="0"/>
                <a:cs typeface="Arial" pitchFamily="34" charset="0"/>
              </a:rPr>
              <a:t>St </a:t>
            </a:r>
            <a:r>
              <a:rPr lang="en-NZ" sz="1400" dirty="0">
                <a:solidFill>
                  <a:prstClr val="black"/>
                </a:solidFill>
                <a:latin typeface="Arial" pitchFamily="34" charset="0"/>
                <a:cs typeface="Arial" pitchFamily="34" charset="0"/>
              </a:rPr>
              <a:t>John, Civil Defence and Emergency Management</a:t>
            </a:r>
          </a:p>
          <a:p>
            <a:pPr marL="285750" lvl="0" indent="-285750">
              <a:buFont typeface="Arial" pitchFamily="34" charset="0"/>
              <a:buChar char="•"/>
            </a:pPr>
            <a:r>
              <a:rPr lang="en-NZ" sz="1400" dirty="0" smtClean="0">
                <a:solidFill>
                  <a:prstClr val="black"/>
                </a:solidFill>
                <a:latin typeface="Arial" pitchFamily="34" charset="0"/>
                <a:cs typeface="Arial" pitchFamily="34" charset="0"/>
              </a:rPr>
              <a:t>Demolitions </a:t>
            </a:r>
            <a:r>
              <a:rPr lang="en-NZ" sz="1400" dirty="0">
                <a:solidFill>
                  <a:prstClr val="black"/>
                </a:solidFill>
                <a:latin typeface="Arial" pitchFamily="34" charset="0"/>
                <a:cs typeface="Arial" pitchFamily="34" charset="0"/>
              </a:rPr>
              <a:t>complete. Ground improvement works (Downer) </a:t>
            </a:r>
            <a:r>
              <a:rPr lang="en-NZ" sz="1400" dirty="0" smtClean="0">
                <a:solidFill>
                  <a:prstClr val="black"/>
                </a:solidFill>
                <a:latin typeface="Arial" pitchFamily="34" charset="0"/>
                <a:cs typeface="Arial" pitchFamily="34" charset="0"/>
              </a:rPr>
              <a:t/>
            </a:r>
            <a:br>
              <a:rPr lang="en-NZ" sz="1400" dirty="0" smtClean="0">
                <a:solidFill>
                  <a:prstClr val="black"/>
                </a:solidFill>
                <a:latin typeface="Arial" pitchFamily="34" charset="0"/>
                <a:cs typeface="Arial" pitchFamily="34" charset="0"/>
              </a:rPr>
            </a:br>
            <a:r>
              <a:rPr lang="en-NZ" sz="1400" dirty="0" smtClean="0">
                <a:solidFill>
                  <a:prstClr val="black"/>
                </a:solidFill>
                <a:latin typeface="Arial" pitchFamily="34" charset="0"/>
                <a:cs typeface="Arial" pitchFamily="34" charset="0"/>
              </a:rPr>
              <a:t>started </a:t>
            </a:r>
            <a:r>
              <a:rPr lang="en-NZ" sz="1400" dirty="0">
                <a:solidFill>
                  <a:prstClr val="black"/>
                </a:solidFill>
                <a:latin typeface="Arial" pitchFamily="34" charset="0"/>
                <a:cs typeface="Arial" pitchFamily="34" charset="0"/>
              </a:rPr>
              <a:t>February 2014</a:t>
            </a:r>
          </a:p>
          <a:p>
            <a:pPr marL="285750" lvl="0" indent="-285750">
              <a:buFont typeface="Arial" pitchFamily="34" charset="0"/>
              <a:buChar char="•"/>
            </a:pPr>
            <a:r>
              <a:rPr lang="en-NZ" sz="1400" dirty="0">
                <a:solidFill>
                  <a:prstClr val="black"/>
                </a:solidFill>
                <a:latin typeface="Arial" pitchFamily="34" charset="0"/>
                <a:cs typeface="Arial" pitchFamily="34" charset="0"/>
              </a:rPr>
              <a:t>Preferred main contractor (Fletcher Construction) selected for pre-construction services</a:t>
            </a:r>
          </a:p>
          <a:p>
            <a:pPr marL="285750" lvl="0" indent="-285750">
              <a:buFont typeface="Arial" pitchFamily="34" charset="0"/>
              <a:buChar char="•"/>
            </a:pPr>
            <a:r>
              <a:rPr lang="en-NZ" sz="1400" dirty="0" smtClean="0">
                <a:solidFill>
                  <a:prstClr val="black"/>
                </a:solidFill>
                <a:latin typeface="Arial" pitchFamily="34" charset="0"/>
                <a:cs typeface="Arial" pitchFamily="34" charset="0"/>
              </a:rPr>
              <a:t>Construction </a:t>
            </a:r>
            <a:r>
              <a:rPr lang="en-NZ" sz="1400" dirty="0">
                <a:solidFill>
                  <a:prstClr val="black"/>
                </a:solidFill>
                <a:latin typeface="Arial" pitchFamily="34" charset="0"/>
                <a:cs typeface="Arial" pitchFamily="34" charset="0"/>
              </a:rPr>
              <a:t>due to be complete </a:t>
            </a:r>
            <a:r>
              <a:rPr lang="en-NZ" sz="1400" dirty="0" smtClean="0">
                <a:solidFill>
                  <a:prstClr val="black"/>
                </a:solidFill>
                <a:latin typeface="Arial" pitchFamily="34" charset="0"/>
                <a:cs typeface="Arial" pitchFamily="34" charset="0"/>
              </a:rPr>
              <a:t/>
            </a:r>
            <a:br>
              <a:rPr lang="en-NZ" sz="1400" dirty="0" smtClean="0">
                <a:solidFill>
                  <a:prstClr val="black"/>
                </a:solidFill>
                <a:latin typeface="Arial" pitchFamily="34" charset="0"/>
                <a:cs typeface="Arial" pitchFamily="34" charset="0"/>
              </a:rPr>
            </a:br>
            <a:r>
              <a:rPr lang="en-NZ" sz="1400" dirty="0" smtClean="0">
                <a:solidFill>
                  <a:prstClr val="black"/>
                </a:solidFill>
                <a:latin typeface="Arial" pitchFamily="34" charset="0"/>
                <a:cs typeface="Arial" pitchFamily="34" charset="0"/>
              </a:rPr>
              <a:t>mid </a:t>
            </a:r>
            <a:r>
              <a:rPr lang="en-NZ" sz="1400" dirty="0">
                <a:solidFill>
                  <a:prstClr val="black"/>
                </a:solidFill>
                <a:latin typeface="Arial" pitchFamily="34" charset="0"/>
                <a:cs typeface="Arial" pitchFamily="34" charset="0"/>
              </a:rPr>
              <a:t>2017</a:t>
            </a:r>
          </a:p>
          <a:p>
            <a:pPr fontAlgn="auto">
              <a:spcBef>
                <a:spcPts val="0"/>
              </a:spcBef>
              <a:spcAft>
                <a:spcPts val="0"/>
              </a:spcAft>
            </a:pPr>
            <a:r>
              <a:rPr lang="en-NZ" sz="1400" dirty="0" smtClean="0">
                <a:solidFill>
                  <a:srgbClr val="000000"/>
                </a:solidFill>
                <a:latin typeface="Arial"/>
                <a:ea typeface="ＭＳ Ｐゴシック"/>
              </a:rPr>
              <a:t/>
            </a:r>
            <a:br>
              <a:rPr lang="en-NZ" sz="1400" dirty="0" smtClean="0">
                <a:solidFill>
                  <a:srgbClr val="000000"/>
                </a:solidFill>
                <a:latin typeface="Arial"/>
                <a:ea typeface="ＭＳ Ｐゴシック"/>
              </a:rPr>
            </a:br>
            <a:endParaRPr lang="en-NZ" sz="1400" b="1" dirty="0" smtClean="0">
              <a:solidFill>
                <a:srgbClr val="000000"/>
              </a:solidFill>
              <a:latin typeface="Arial"/>
              <a:ea typeface="ＭＳ Ｐゴシック"/>
            </a:endParaRPr>
          </a:p>
        </p:txBody>
      </p:sp>
      <p:pic>
        <p:nvPicPr>
          <p:cNvPr id="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5536" y="1410494"/>
            <a:ext cx="5043859" cy="39265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331641" y="5102069"/>
            <a:ext cx="3600400" cy="16335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4278071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1522" y="1423483"/>
            <a:ext cx="5799549" cy="45646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p:txBody>
          <a:bodyPr/>
          <a:lstStyle/>
          <a:p>
            <a:r>
              <a:rPr lang="en-NZ" dirty="0" smtClean="0"/>
              <a:t>Bus Interchange</a:t>
            </a:r>
            <a:endParaRPr lang="en-NZ" dirty="0"/>
          </a:p>
        </p:txBody>
      </p:sp>
      <p:sp>
        <p:nvSpPr>
          <p:cNvPr id="5" name="TextBox 4"/>
          <p:cNvSpPr txBox="1"/>
          <p:nvPr/>
        </p:nvSpPr>
        <p:spPr>
          <a:xfrm>
            <a:off x="5971071" y="1555768"/>
            <a:ext cx="3238969" cy="4247317"/>
          </a:xfrm>
          <a:prstGeom prst="rect">
            <a:avLst/>
          </a:prstGeom>
          <a:noFill/>
        </p:spPr>
        <p:txBody>
          <a:bodyPr wrap="square" rtlCol="0">
            <a:spAutoFit/>
          </a:bodyPr>
          <a:lstStyle/>
          <a:p>
            <a:pPr fontAlgn="auto">
              <a:spcBef>
                <a:spcPts val="0"/>
              </a:spcBef>
              <a:spcAft>
                <a:spcPts val="0"/>
              </a:spcAft>
            </a:pPr>
            <a:r>
              <a:rPr lang="en-NZ" b="1" dirty="0" smtClean="0">
                <a:latin typeface="Arial"/>
                <a:ea typeface="ＭＳ Ｐゴシック"/>
              </a:rPr>
              <a:t>Bus Interchange – 1.45ha</a:t>
            </a:r>
            <a:endParaRPr lang="en-NZ" b="1" dirty="0">
              <a:latin typeface="Arial"/>
              <a:ea typeface="ＭＳ Ｐゴシック"/>
            </a:endParaRPr>
          </a:p>
          <a:p>
            <a:pPr marL="285750" indent="-285750" fontAlgn="auto">
              <a:spcBef>
                <a:spcPts val="0"/>
              </a:spcBef>
              <a:spcAft>
                <a:spcPts val="0"/>
              </a:spcAft>
              <a:buFont typeface="Arial" pitchFamily="34" charset="0"/>
              <a:buChar char="•"/>
            </a:pPr>
            <a:endParaRPr lang="en-NZ" sz="1400" b="1" dirty="0" smtClean="0">
              <a:latin typeface="Arial"/>
              <a:ea typeface="ＭＳ Ｐゴシック"/>
            </a:endParaRPr>
          </a:p>
          <a:p>
            <a:pPr marL="285750" lvl="0" indent="-285750">
              <a:buFont typeface="Arial" pitchFamily="34" charset="0"/>
              <a:buChar char="•"/>
            </a:pPr>
            <a:r>
              <a:rPr lang="en-NZ" sz="1400" dirty="0">
                <a:solidFill>
                  <a:prstClr val="black"/>
                </a:solidFill>
                <a:latin typeface="Arial" pitchFamily="34" charset="0"/>
                <a:cs typeface="Arial" pitchFamily="34" charset="0"/>
              </a:rPr>
              <a:t>Key civic building</a:t>
            </a:r>
          </a:p>
          <a:p>
            <a:pPr marL="285750" lvl="0" indent="-285750">
              <a:buFont typeface="Arial" pitchFamily="34" charset="0"/>
              <a:buChar char="•"/>
            </a:pPr>
            <a:r>
              <a:rPr lang="en-NZ" sz="1400" dirty="0">
                <a:solidFill>
                  <a:prstClr val="black"/>
                </a:solidFill>
                <a:latin typeface="Arial" pitchFamily="34" charset="0"/>
                <a:cs typeface="Arial" pitchFamily="34" charset="0"/>
              </a:rPr>
              <a:t>Fundamental to Public Transport strategy</a:t>
            </a:r>
          </a:p>
          <a:p>
            <a:pPr marL="285750" lvl="0" indent="-285750">
              <a:buFont typeface="Arial" pitchFamily="34" charset="0"/>
              <a:buChar char="•"/>
            </a:pPr>
            <a:r>
              <a:rPr lang="en-NZ" sz="1400" dirty="0">
                <a:solidFill>
                  <a:prstClr val="black"/>
                </a:solidFill>
                <a:latin typeface="Arial" pitchFamily="34" charset="0"/>
                <a:cs typeface="Arial" pitchFamily="34" charset="0"/>
              </a:rPr>
              <a:t>Fundamental to Accessible City strategy</a:t>
            </a:r>
          </a:p>
          <a:p>
            <a:pPr marL="285750" lvl="0" indent="-285750">
              <a:buFont typeface="Arial" pitchFamily="34" charset="0"/>
              <a:buChar char="•"/>
            </a:pPr>
            <a:r>
              <a:rPr lang="en-NZ" sz="1400" dirty="0">
                <a:solidFill>
                  <a:prstClr val="black"/>
                </a:solidFill>
                <a:latin typeface="Arial" pitchFamily="34" charset="0"/>
                <a:cs typeface="Arial" pitchFamily="34" charset="0"/>
              </a:rPr>
              <a:t>Convenience retail and café on street frontage primarily along Colombo Street</a:t>
            </a:r>
          </a:p>
          <a:p>
            <a:pPr marL="285750" lvl="0" indent="-285750">
              <a:buFont typeface="Arial" pitchFamily="34" charset="0"/>
              <a:buChar char="•"/>
            </a:pPr>
            <a:r>
              <a:rPr lang="en-NZ" sz="1400" dirty="0">
                <a:solidFill>
                  <a:prstClr val="black"/>
                </a:solidFill>
                <a:latin typeface="Arial" pitchFamily="34" charset="0"/>
                <a:cs typeface="Arial" pitchFamily="34" charset="0"/>
              </a:rPr>
              <a:t>Private sector development opportunities</a:t>
            </a:r>
          </a:p>
          <a:p>
            <a:pPr marL="285750" lvl="0" indent="-285750">
              <a:buFont typeface="Arial" pitchFamily="34" charset="0"/>
              <a:buChar char="•"/>
            </a:pPr>
            <a:r>
              <a:rPr lang="en-NZ" sz="1400" dirty="0" smtClean="0">
                <a:solidFill>
                  <a:prstClr val="black"/>
                </a:solidFill>
                <a:latin typeface="Arial" pitchFamily="34" charset="0"/>
                <a:cs typeface="Arial" pitchFamily="34" charset="0"/>
              </a:rPr>
              <a:t>Preliminary </a:t>
            </a:r>
            <a:r>
              <a:rPr lang="en-NZ" sz="1400" dirty="0">
                <a:solidFill>
                  <a:prstClr val="black"/>
                </a:solidFill>
                <a:latin typeface="Arial" pitchFamily="34" charset="0"/>
                <a:cs typeface="Arial" pitchFamily="34" charset="0"/>
              </a:rPr>
              <a:t>design complete</a:t>
            </a:r>
          </a:p>
          <a:p>
            <a:pPr marL="285750" lvl="0" indent="-285750">
              <a:buFont typeface="Arial" pitchFamily="34" charset="0"/>
              <a:buChar char="•"/>
            </a:pPr>
            <a:r>
              <a:rPr lang="en-NZ" sz="1400" dirty="0">
                <a:solidFill>
                  <a:prstClr val="black"/>
                </a:solidFill>
                <a:latin typeface="Arial" pitchFamily="34" charset="0"/>
                <a:cs typeface="Arial" pitchFamily="34" charset="0"/>
              </a:rPr>
              <a:t>Early works contracts to be tendered for site works and foundations</a:t>
            </a:r>
          </a:p>
          <a:p>
            <a:pPr marL="285750" lvl="0" indent="-285750">
              <a:buFont typeface="Arial" pitchFamily="34" charset="0"/>
              <a:buChar char="•"/>
            </a:pPr>
            <a:r>
              <a:rPr lang="en-NZ" sz="1400" dirty="0">
                <a:solidFill>
                  <a:prstClr val="black"/>
                </a:solidFill>
                <a:latin typeface="Arial" pitchFamily="34" charset="0"/>
                <a:cs typeface="Arial" pitchFamily="34" charset="0"/>
              </a:rPr>
              <a:t>Early works begin June</a:t>
            </a:r>
          </a:p>
          <a:p>
            <a:pPr fontAlgn="auto">
              <a:spcBef>
                <a:spcPts val="0"/>
              </a:spcBef>
              <a:spcAft>
                <a:spcPts val="0"/>
              </a:spcAft>
            </a:pPr>
            <a:r>
              <a:rPr lang="en-NZ" sz="1400" dirty="0" smtClean="0">
                <a:latin typeface="Arial"/>
                <a:ea typeface="ＭＳ Ｐゴシック"/>
              </a:rPr>
              <a:t/>
            </a:r>
            <a:br>
              <a:rPr lang="en-NZ" sz="1400" dirty="0" smtClean="0">
                <a:latin typeface="Arial"/>
                <a:ea typeface="ＭＳ Ｐゴシック"/>
              </a:rPr>
            </a:br>
            <a:endParaRPr lang="en-NZ" sz="1400" b="1" dirty="0" smtClean="0">
              <a:latin typeface="Arial"/>
              <a:ea typeface="ＭＳ Ｐゴシック"/>
            </a:endParaRPr>
          </a:p>
        </p:txBody>
      </p:sp>
      <p:pic>
        <p:nvPicPr>
          <p:cNvPr id="7" name="Picture 2" descr="image00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79912" y="5124004"/>
            <a:ext cx="1944216" cy="16306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6867731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Performing Arts Precinct</a:t>
            </a:r>
            <a:endParaRPr lang="en-NZ" dirty="0"/>
          </a:p>
        </p:txBody>
      </p:sp>
      <p:pic>
        <p:nvPicPr>
          <p:cNvPr id="6"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6226" y="1476248"/>
            <a:ext cx="5673267" cy="4500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444208" y="4568552"/>
            <a:ext cx="2087602" cy="1476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2"/>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5756"/>
          <a:stretch/>
        </p:blipFill>
        <p:spPr bwMode="auto">
          <a:xfrm>
            <a:off x="4122812" y="5331202"/>
            <a:ext cx="2087602" cy="1440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5657851" y="1540906"/>
            <a:ext cx="3552190" cy="3385542"/>
          </a:xfrm>
          <a:prstGeom prst="rect">
            <a:avLst/>
          </a:prstGeom>
          <a:noFill/>
        </p:spPr>
        <p:txBody>
          <a:bodyPr wrap="square" rtlCol="0">
            <a:spAutoFit/>
          </a:bodyPr>
          <a:lstStyle/>
          <a:p>
            <a:pPr fontAlgn="auto">
              <a:spcBef>
                <a:spcPts val="0"/>
              </a:spcBef>
              <a:spcAft>
                <a:spcPts val="0"/>
              </a:spcAft>
            </a:pPr>
            <a:r>
              <a:rPr lang="en-NZ" b="1" dirty="0" smtClean="0">
                <a:latin typeface="Arial"/>
                <a:ea typeface="ＭＳ Ｐゴシック"/>
              </a:rPr>
              <a:t>Performing Arts Precinct 2ha</a:t>
            </a:r>
            <a:endParaRPr lang="en-NZ" b="1" dirty="0">
              <a:latin typeface="Arial"/>
              <a:ea typeface="ＭＳ Ｐゴシック"/>
            </a:endParaRPr>
          </a:p>
          <a:p>
            <a:pPr marL="285750" indent="-285750" fontAlgn="auto">
              <a:spcBef>
                <a:spcPts val="0"/>
              </a:spcBef>
              <a:spcAft>
                <a:spcPts val="0"/>
              </a:spcAft>
              <a:buFont typeface="Arial" pitchFamily="34" charset="0"/>
              <a:buChar char="•"/>
            </a:pPr>
            <a:endParaRPr lang="en-NZ" sz="1400" b="1" dirty="0" smtClean="0">
              <a:latin typeface="Arial"/>
              <a:ea typeface="ＭＳ Ｐゴシック"/>
            </a:endParaRPr>
          </a:p>
          <a:p>
            <a:pPr marL="285750" lvl="0" indent="-285750">
              <a:buFont typeface="Arial" pitchFamily="34" charset="0"/>
              <a:buChar char="•"/>
            </a:pPr>
            <a:r>
              <a:rPr lang="en-NZ" sz="1400" dirty="0">
                <a:solidFill>
                  <a:prstClr val="black"/>
                </a:solidFill>
                <a:latin typeface="Arial" pitchFamily="34" charset="0"/>
                <a:cs typeface="Arial" pitchFamily="34" charset="0"/>
              </a:rPr>
              <a:t>CCC proceeding with spatial planning </a:t>
            </a:r>
            <a:r>
              <a:rPr lang="en-NZ" sz="1400" dirty="0" smtClean="0">
                <a:solidFill>
                  <a:prstClr val="black"/>
                </a:solidFill>
                <a:latin typeface="Arial" pitchFamily="34" charset="0"/>
                <a:cs typeface="Arial" pitchFamily="34" charset="0"/>
              </a:rPr>
              <a:t>– informed </a:t>
            </a:r>
            <a:r>
              <a:rPr lang="en-NZ" sz="1400" dirty="0">
                <a:solidFill>
                  <a:prstClr val="black"/>
                </a:solidFill>
                <a:latin typeface="Arial" pitchFamily="34" charset="0"/>
                <a:cs typeface="Arial" pitchFamily="34" charset="0"/>
              </a:rPr>
              <a:t>by requirements of Court Theatre, Music Centre of Christchurch, Christchurch Symphony Orchestra.</a:t>
            </a:r>
          </a:p>
          <a:p>
            <a:pPr marL="285750" lvl="0" indent="-285750">
              <a:buFont typeface="Arial" pitchFamily="34" charset="0"/>
              <a:buChar char="•"/>
            </a:pPr>
            <a:r>
              <a:rPr lang="en-NZ" sz="1400" dirty="0">
                <a:solidFill>
                  <a:prstClr val="black"/>
                </a:solidFill>
                <a:cs typeface="Arial" pitchFamily="34" charset="0"/>
              </a:rPr>
              <a:t>Town Hall repair impacts on the spatial plan. CERA </a:t>
            </a:r>
            <a:r>
              <a:rPr lang="en-NZ" sz="1400" dirty="0">
                <a:solidFill>
                  <a:prstClr val="black"/>
                </a:solidFill>
                <a:latin typeface="Arial" pitchFamily="34" charset="0"/>
                <a:cs typeface="Arial" pitchFamily="34" charset="0"/>
              </a:rPr>
              <a:t>working with CCC to confirm land requirements</a:t>
            </a:r>
          </a:p>
          <a:p>
            <a:pPr marL="285750" lvl="0" indent="-285750">
              <a:buFont typeface="Arial" pitchFamily="34" charset="0"/>
              <a:buChar char="•"/>
            </a:pPr>
            <a:r>
              <a:rPr lang="en-NZ" sz="1400" dirty="0">
                <a:solidFill>
                  <a:prstClr val="black"/>
                </a:solidFill>
                <a:latin typeface="Arial" pitchFamily="34" charset="0"/>
                <a:cs typeface="Arial" pitchFamily="34" charset="0"/>
              </a:rPr>
              <a:t>Crown has acquired 61.1% of land designated for Precinct.  </a:t>
            </a:r>
          </a:p>
          <a:p>
            <a:pPr marL="285750" lvl="0" indent="-285750">
              <a:buFont typeface="Arial" pitchFamily="34" charset="0"/>
              <a:buChar char="•"/>
            </a:pPr>
            <a:r>
              <a:rPr lang="en-NZ" sz="1400" dirty="0" smtClean="0">
                <a:solidFill>
                  <a:prstClr val="black"/>
                </a:solidFill>
                <a:latin typeface="Arial" pitchFamily="34" charset="0"/>
                <a:cs typeface="Arial" pitchFamily="34" charset="0"/>
              </a:rPr>
              <a:t> </a:t>
            </a:r>
            <a:endParaRPr lang="en-NZ" sz="1400" dirty="0">
              <a:solidFill>
                <a:prstClr val="black"/>
              </a:solidFill>
              <a:latin typeface="Arial" pitchFamily="34" charset="0"/>
              <a:cs typeface="Arial" pitchFamily="34" charset="0"/>
            </a:endParaRPr>
          </a:p>
          <a:p>
            <a:pPr marL="285750" indent="-285750" fontAlgn="auto">
              <a:spcBef>
                <a:spcPts val="0"/>
              </a:spcBef>
              <a:spcAft>
                <a:spcPts val="0"/>
              </a:spcAft>
              <a:buFont typeface="Arial" pitchFamily="34" charset="0"/>
              <a:buChar char="•"/>
            </a:pPr>
            <a:endParaRPr lang="en-NZ" sz="1400" dirty="0" smtClean="0">
              <a:latin typeface="Arial"/>
              <a:ea typeface="ＭＳ Ｐゴシック"/>
            </a:endParaRPr>
          </a:p>
          <a:p>
            <a:pPr fontAlgn="auto">
              <a:spcBef>
                <a:spcPts val="0"/>
              </a:spcBef>
              <a:spcAft>
                <a:spcPts val="0"/>
              </a:spcAft>
            </a:pPr>
            <a:r>
              <a:rPr lang="en-NZ" sz="1400" dirty="0" smtClean="0">
                <a:latin typeface="Arial"/>
                <a:ea typeface="ＭＳ Ｐゴシック"/>
              </a:rPr>
              <a:t/>
            </a:r>
            <a:br>
              <a:rPr lang="en-NZ" sz="1400" dirty="0" smtClean="0">
                <a:latin typeface="Arial"/>
                <a:ea typeface="ＭＳ Ｐゴシック"/>
              </a:rPr>
            </a:br>
            <a:endParaRPr lang="en-NZ" sz="1400" b="1" dirty="0" smtClean="0">
              <a:latin typeface="Arial"/>
              <a:ea typeface="ＭＳ Ｐゴシック"/>
            </a:endParaRPr>
          </a:p>
        </p:txBody>
      </p:sp>
    </p:spTree>
    <p:extLst>
      <p:ext uri="{BB962C8B-B14F-4D97-AF65-F5344CB8AC3E}">
        <p14:creationId xmlns:p14="http://schemas.microsoft.com/office/powerpoint/2010/main" val="76229870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Earthquake Memorial</a:t>
            </a:r>
            <a:endParaRPr lang="en-NZ" dirty="0"/>
          </a:p>
        </p:txBody>
      </p:sp>
      <p:sp>
        <p:nvSpPr>
          <p:cNvPr id="5" name="TextBox 4"/>
          <p:cNvSpPr txBox="1"/>
          <p:nvPr/>
        </p:nvSpPr>
        <p:spPr>
          <a:xfrm>
            <a:off x="5580112" y="1641376"/>
            <a:ext cx="3629929" cy="2739211"/>
          </a:xfrm>
          <a:prstGeom prst="rect">
            <a:avLst/>
          </a:prstGeom>
          <a:noFill/>
        </p:spPr>
        <p:txBody>
          <a:bodyPr wrap="square" rtlCol="0">
            <a:spAutoFit/>
          </a:bodyPr>
          <a:lstStyle/>
          <a:p>
            <a:pPr fontAlgn="auto">
              <a:spcBef>
                <a:spcPts val="0"/>
              </a:spcBef>
              <a:spcAft>
                <a:spcPts val="0"/>
              </a:spcAft>
            </a:pPr>
            <a:r>
              <a:rPr lang="en-NZ" b="1" dirty="0" smtClean="0">
                <a:solidFill>
                  <a:srgbClr val="000000"/>
                </a:solidFill>
                <a:latin typeface="Arial"/>
                <a:ea typeface="ＭＳ Ｐゴシック"/>
              </a:rPr>
              <a:t>Earthquake Memorial</a:t>
            </a:r>
            <a:endParaRPr lang="en-NZ" b="1" dirty="0">
              <a:solidFill>
                <a:srgbClr val="000000"/>
              </a:solidFill>
              <a:latin typeface="Arial"/>
              <a:ea typeface="ＭＳ Ｐゴシック"/>
            </a:endParaRPr>
          </a:p>
          <a:p>
            <a:pPr marL="285750" indent="-285750">
              <a:buFont typeface="Arial" pitchFamily="34" charset="0"/>
              <a:buChar char="•"/>
            </a:pPr>
            <a:endParaRPr lang="en-NZ" sz="1400" dirty="0">
              <a:solidFill>
                <a:srgbClr val="000000"/>
              </a:solidFill>
              <a:latin typeface="Arial"/>
              <a:ea typeface="ＭＳ Ｐゴシック"/>
            </a:endParaRPr>
          </a:p>
          <a:p>
            <a:pPr marL="285750" indent="-285750">
              <a:buFont typeface="Arial" pitchFamily="34" charset="0"/>
              <a:buChar char="•"/>
            </a:pPr>
            <a:r>
              <a:rPr lang="en-NZ" sz="1400" dirty="0">
                <a:solidFill>
                  <a:srgbClr val="000000"/>
                </a:solidFill>
                <a:latin typeface="Arial"/>
                <a:ea typeface="ＭＳ Ｐゴシック"/>
              </a:rPr>
              <a:t>Site selection and process with City Council over April and May 2014</a:t>
            </a:r>
          </a:p>
          <a:p>
            <a:pPr marL="285750" indent="-285750">
              <a:buFont typeface="Arial" pitchFamily="34" charset="0"/>
              <a:buChar char="•"/>
            </a:pPr>
            <a:r>
              <a:rPr lang="en-NZ" sz="1400" dirty="0">
                <a:solidFill>
                  <a:srgbClr val="000000"/>
                </a:solidFill>
                <a:latin typeface="Arial"/>
                <a:ea typeface="ＭＳ Ｐゴシック"/>
              </a:rPr>
              <a:t>Subject to approvals, launch </a:t>
            </a:r>
            <a:br>
              <a:rPr lang="en-NZ" sz="1400" dirty="0">
                <a:solidFill>
                  <a:srgbClr val="000000"/>
                </a:solidFill>
                <a:latin typeface="Arial"/>
                <a:ea typeface="ＭＳ Ｐゴシック"/>
              </a:rPr>
            </a:br>
            <a:r>
              <a:rPr lang="en-NZ" sz="1400" dirty="0">
                <a:solidFill>
                  <a:srgbClr val="000000"/>
                </a:solidFill>
                <a:latin typeface="Arial"/>
                <a:ea typeface="ＭＳ Ｐゴシック"/>
              </a:rPr>
              <a:t>‘Call for Entries’ for ‘Ideas to Remember’ in May or June</a:t>
            </a:r>
          </a:p>
          <a:p>
            <a:pPr marL="285750" lvl="0" indent="-285750">
              <a:buFont typeface="Arial" pitchFamily="34" charset="0"/>
              <a:buChar char="•"/>
            </a:pPr>
            <a:r>
              <a:rPr lang="en-NZ" sz="1400" dirty="0" smtClean="0">
                <a:solidFill>
                  <a:srgbClr val="000000"/>
                </a:solidFill>
                <a:latin typeface="Arial"/>
                <a:ea typeface="ＭＳ Ｐゴシック"/>
              </a:rPr>
              <a:t>Now led </a:t>
            </a:r>
            <a:r>
              <a:rPr lang="en-NZ" sz="1400" dirty="0">
                <a:solidFill>
                  <a:srgbClr val="000000"/>
                </a:solidFill>
                <a:latin typeface="Arial"/>
                <a:ea typeface="ＭＳ Ｐゴシック"/>
              </a:rPr>
              <a:t>by CERA</a:t>
            </a:r>
          </a:p>
          <a:p>
            <a:pPr marL="285750" lvl="0" indent="-285750">
              <a:buFont typeface="Arial" pitchFamily="34" charset="0"/>
              <a:buChar char="•"/>
            </a:pPr>
            <a:r>
              <a:rPr lang="en-NZ" sz="1400" dirty="0" smtClean="0">
                <a:solidFill>
                  <a:srgbClr val="000000"/>
                </a:solidFill>
                <a:latin typeface="Arial"/>
                <a:ea typeface="ＭＳ Ｐゴシック"/>
              </a:rPr>
              <a:t>Memorial dedicated </a:t>
            </a:r>
            <a:r>
              <a:rPr lang="en-NZ" sz="1400" dirty="0">
                <a:solidFill>
                  <a:srgbClr val="000000"/>
                </a:solidFill>
                <a:latin typeface="Arial"/>
                <a:ea typeface="ＭＳ Ｐゴシック"/>
              </a:rPr>
              <a:t>22 February </a:t>
            </a:r>
            <a:r>
              <a:rPr lang="en-NZ" sz="1400" dirty="0" smtClean="0">
                <a:solidFill>
                  <a:srgbClr val="000000"/>
                </a:solidFill>
                <a:latin typeface="Arial"/>
                <a:ea typeface="ＭＳ Ｐゴシック"/>
              </a:rPr>
              <a:t>2016</a:t>
            </a:r>
            <a:endParaRPr lang="en-NZ" sz="1400" dirty="0">
              <a:solidFill>
                <a:srgbClr val="000000"/>
              </a:solidFill>
              <a:latin typeface="Arial"/>
              <a:ea typeface="ＭＳ Ｐゴシック"/>
            </a:endParaRPr>
          </a:p>
          <a:p>
            <a:pPr fontAlgn="auto">
              <a:spcBef>
                <a:spcPts val="0"/>
              </a:spcBef>
              <a:spcAft>
                <a:spcPts val="0"/>
              </a:spcAft>
            </a:pPr>
            <a:r>
              <a:rPr lang="en-NZ" sz="1400" dirty="0" smtClean="0">
                <a:solidFill>
                  <a:srgbClr val="000000"/>
                </a:solidFill>
                <a:latin typeface="Arial"/>
                <a:ea typeface="ＭＳ Ｐゴシック"/>
              </a:rPr>
              <a:t/>
            </a:r>
            <a:br>
              <a:rPr lang="en-NZ" sz="1400" dirty="0" smtClean="0">
                <a:solidFill>
                  <a:srgbClr val="000000"/>
                </a:solidFill>
                <a:latin typeface="Arial"/>
                <a:ea typeface="ＭＳ Ｐゴシック"/>
              </a:rPr>
            </a:br>
            <a:r>
              <a:rPr lang="en-NZ" sz="1400" dirty="0" smtClean="0">
                <a:solidFill>
                  <a:srgbClr val="000000"/>
                </a:solidFill>
                <a:latin typeface="Arial"/>
                <a:ea typeface="ＭＳ Ｐゴシック"/>
              </a:rPr>
              <a:t/>
            </a:r>
            <a:br>
              <a:rPr lang="en-NZ" sz="1400" dirty="0" smtClean="0">
                <a:solidFill>
                  <a:srgbClr val="000000"/>
                </a:solidFill>
                <a:latin typeface="Arial"/>
                <a:ea typeface="ＭＳ Ｐゴシック"/>
              </a:rPr>
            </a:br>
            <a:endParaRPr lang="en-NZ" sz="1400" b="1" dirty="0" smtClean="0">
              <a:solidFill>
                <a:srgbClr val="000000"/>
              </a:solidFill>
              <a:latin typeface="Arial"/>
              <a:ea typeface="ＭＳ Ｐゴシック"/>
            </a:endParaRPr>
          </a:p>
        </p:txBody>
      </p:sp>
      <p:pic>
        <p:nvPicPr>
          <p:cNvPr id="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91200" y="4593904"/>
            <a:ext cx="3244312" cy="1800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2016" y="1742075"/>
            <a:ext cx="5471800" cy="392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6211051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Stadium Precinct</a:t>
            </a:r>
            <a:endParaRPr lang="en-NZ" dirty="0"/>
          </a:p>
        </p:txBody>
      </p:sp>
      <p:sp>
        <p:nvSpPr>
          <p:cNvPr id="5" name="TextBox 4"/>
          <p:cNvSpPr txBox="1"/>
          <p:nvPr/>
        </p:nvSpPr>
        <p:spPr>
          <a:xfrm>
            <a:off x="5766435" y="1421970"/>
            <a:ext cx="3414077" cy="4031873"/>
          </a:xfrm>
          <a:prstGeom prst="rect">
            <a:avLst/>
          </a:prstGeom>
          <a:noFill/>
        </p:spPr>
        <p:txBody>
          <a:bodyPr wrap="square" rtlCol="0">
            <a:spAutoFit/>
          </a:bodyPr>
          <a:lstStyle/>
          <a:p>
            <a:pPr fontAlgn="auto">
              <a:spcBef>
                <a:spcPts val="0"/>
              </a:spcBef>
              <a:spcAft>
                <a:spcPts val="0"/>
              </a:spcAft>
            </a:pPr>
            <a:r>
              <a:rPr lang="en-NZ" b="1" dirty="0" smtClean="0">
                <a:latin typeface="Arial"/>
                <a:ea typeface="ＭＳ Ｐゴシック"/>
              </a:rPr>
              <a:t>Stadium Precinct – 7ha</a:t>
            </a:r>
            <a:endParaRPr lang="en-NZ" b="1" dirty="0">
              <a:latin typeface="Arial"/>
              <a:ea typeface="ＭＳ Ｐゴシック"/>
            </a:endParaRPr>
          </a:p>
          <a:p>
            <a:pPr marL="285750" indent="-285750" fontAlgn="auto">
              <a:spcBef>
                <a:spcPts val="0"/>
              </a:spcBef>
              <a:spcAft>
                <a:spcPts val="0"/>
              </a:spcAft>
              <a:buFont typeface="Arial" pitchFamily="34" charset="0"/>
              <a:buChar char="•"/>
            </a:pPr>
            <a:endParaRPr lang="en-NZ" sz="1400" b="1" dirty="0" smtClean="0">
              <a:solidFill>
                <a:srgbClr val="FF0000"/>
              </a:solidFill>
              <a:latin typeface="Arial"/>
              <a:ea typeface="ＭＳ Ｐゴシック"/>
            </a:endParaRPr>
          </a:p>
          <a:p>
            <a:pPr marL="285750" lvl="0" indent="-285750">
              <a:buFont typeface="Arial" pitchFamily="34" charset="0"/>
              <a:buChar char="•"/>
            </a:pPr>
            <a:r>
              <a:rPr lang="en-NZ" sz="1400" dirty="0">
                <a:solidFill>
                  <a:prstClr val="black"/>
                </a:solidFill>
                <a:latin typeface="Arial" pitchFamily="34" charset="0"/>
                <a:cs typeface="Arial" pitchFamily="34" charset="0"/>
              </a:rPr>
              <a:t>Multipurpose events venue located east of city core on almost three city blocks </a:t>
            </a:r>
          </a:p>
          <a:p>
            <a:pPr marL="285750" indent="-285750">
              <a:buFont typeface="Arial" pitchFamily="34" charset="0"/>
              <a:buChar char="•"/>
            </a:pPr>
            <a:r>
              <a:rPr lang="en-NZ" sz="1400" dirty="0">
                <a:solidFill>
                  <a:prstClr val="black"/>
                </a:solidFill>
                <a:cs typeface="Arial" pitchFamily="34" charset="0"/>
              </a:rPr>
              <a:t>Business case and design brief still to be undertaken</a:t>
            </a:r>
          </a:p>
          <a:p>
            <a:pPr marL="285750" lvl="0" indent="-285750">
              <a:buFont typeface="Arial" pitchFamily="34" charset="0"/>
              <a:buChar char="•"/>
            </a:pPr>
            <a:r>
              <a:rPr lang="en-NZ" sz="1400" dirty="0" smtClean="0">
                <a:solidFill>
                  <a:prstClr val="black"/>
                </a:solidFill>
                <a:latin typeface="Arial" pitchFamily="34" charset="0"/>
                <a:cs typeface="Arial" pitchFamily="34" charset="0"/>
              </a:rPr>
              <a:t>International </a:t>
            </a:r>
            <a:r>
              <a:rPr lang="en-NZ" sz="1400" dirty="0">
                <a:solidFill>
                  <a:prstClr val="black"/>
                </a:solidFill>
                <a:latin typeface="Arial" pitchFamily="34" charset="0"/>
                <a:cs typeface="Arial" pitchFamily="34" charset="0"/>
              </a:rPr>
              <a:t>sporting fixtures and concerts</a:t>
            </a:r>
          </a:p>
          <a:p>
            <a:pPr marL="285750" lvl="0" indent="-285750">
              <a:buFont typeface="Arial" pitchFamily="34" charset="0"/>
              <a:buChar char="•"/>
            </a:pPr>
            <a:r>
              <a:rPr lang="en-NZ" sz="1400" dirty="0">
                <a:solidFill>
                  <a:prstClr val="black"/>
                </a:solidFill>
                <a:latin typeface="Arial" pitchFamily="34" charset="0"/>
                <a:cs typeface="Arial" pitchFamily="34" charset="0"/>
              </a:rPr>
              <a:t>Rectangular format</a:t>
            </a:r>
          </a:p>
          <a:p>
            <a:pPr marL="285750" lvl="0" indent="-285750">
              <a:buFont typeface="Arial" pitchFamily="34" charset="0"/>
              <a:buChar char="•"/>
            </a:pPr>
            <a:r>
              <a:rPr lang="en-NZ" sz="1400" dirty="0">
                <a:solidFill>
                  <a:prstClr val="black"/>
                </a:solidFill>
                <a:latin typeface="Arial" pitchFamily="34" charset="0"/>
                <a:cs typeface="Arial" pitchFamily="34" charset="0"/>
              </a:rPr>
              <a:t>Stadium to accommodate administration, media and hospitality</a:t>
            </a:r>
          </a:p>
          <a:p>
            <a:pPr marL="285750" lvl="0" indent="-285750">
              <a:buFont typeface="Arial" pitchFamily="34" charset="0"/>
              <a:buChar char="•"/>
            </a:pPr>
            <a:r>
              <a:rPr lang="en-NZ" sz="1400" dirty="0">
                <a:solidFill>
                  <a:prstClr val="black"/>
                </a:solidFill>
                <a:latin typeface="Arial" pitchFamily="34" charset="0"/>
                <a:cs typeface="Arial" pitchFamily="34" charset="0"/>
              </a:rPr>
              <a:t>Stadium links closely to public transport routes and new bus interchange </a:t>
            </a:r>
          </a:p>
          <a:p>
            <a:pPr fontAlgn="auto">
              <a:spcBef>
                <a:spcPts val="0"/>
              </a:spcBef>
              <a:spcAft>
                <a:spcPts val="0"/>
              </a:spcAft>
            </a:pPr>
            <a:r>
              <a:rPr lang="en-NZ" sz="1400" dirty="0" smtClean="0">
                <a:solidFill>
                  <a:srgbClr val="000000"/>
                </a:solidFill>
                <a:latin typeface="Arial"/>
                <a:ea typeface="ＭＳ Ｐゴシック"/>
              </a:rPr>
              <a:t/>
            </a:r>
            <a:br>
              <a:rPr lang="en-NZ" sz="1400" dirty="0" smtClean="0">
                <a:solidFill>
                  <a:srgbClr val="000000"/>
                </a:solidFill>
                <a:latin typeface="Arial"/>
                <a:ea typeface="ＭＳ Ｐゴシック"/>
              </a:rPr>
            </a:br>
            <a:r>
              <a:rPr lang="en-NZ" sz="1400" dirty="0" smtClean="0">
                <a:solidFill>
                  <a:srgbClr val="000000"/>
                </a:solidFill>
                <a:latin typeface="Arial"/>
                <a:ea typeface="ＭＳ Ｐゴシック"/>
              </a:rPr>
              <a:t/>
            </a:r>
            <a:br>
              <a:rPr lang="en-NZ" sz="1400" dirty="0" smtClean="0">
                <a:solidFill>
                  <a:srgbClr val="000000"/>
                </a:solidFill>
                <a:latin typeface="Arial"/>
                <a:ea typeface="ＭＳ Ｐゴシック"/>
              </a:rPr>
            </a:br>
            <a:endParaRPr lang="en-NZ" sz="1400" b="1" dirty="0" smtClean="0">
              <a:solidFill>
                <a:srgbClr val="000000"/>
              </a:solidFill>
              <a:latin typeface="Arial"/>
              <a:ea typeface="ＭＳ Ｐゴシック"/>
            </a:endParaRPr>
          </a:p>
        </p:txBody>
      </p:sp>
      <p:pic>
        <p:nvPicPr>
          <p:cNvPr id="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62634" y="4776982"/>
            <a:ext cx="2952328" cy="16609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4118" y="1399391"/>
            <a:ext cx="5224463" cy="45291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7510435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NZ" sz="2600" dirty="0" smtClean="0"/>
              <a:t>January 2014</a:t>
            </a:r>
            <a:endParaRPr lang="en-NZ" sz="2600" dirty="0"/>
          </a:p>
        </p:txBody>
      </p:sp>
      <p:pic>
        <p:nvPicPr>
          <p:cNvPr id="5"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512" y="-531440"/>
            <a:ext cx="9144000" cy="94837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9757430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Health Precinct</a:t>
            </a:r>
            <a:endParaRPr lang="en-NZ" dirty="0"/>
          </a:p>
        </p:txBody>
      </p:sp>
      <p:sp>
        <p:nvSpPr>
          <p:cNvPr id="5" name="TextBox 4"/>
          <p:cNvSpPr txBox="1"/>
          <p:nvPr/>
        </p:nvSpPr>
        <p:spPr>
          <a:xfrm>
            <a:off x="5493246" y="1415015"/>
            <a:ext cx="3697745" cy="2862322"/>
          </a:xfrm>
          <a:prstGeom prst="rect">
            <a:avLst/>
          </a:prstGeom>
          <a:noFill/>
        </p:spPr>
        <p:txBody>
          <a:bodyPr wrap="square" rtlCol="0">
            <a:spAutoFit/>
          </a:bodyPr>
          <a:lstStyle/>
          <a:p>
            <a:pPr fontAlgn="auto">
              <a:spcBef>
                <a:spcPts val="0"/>
              </a:spcBef>
              <a:spcAft>
                <a:spcPts val="0"/>
              </a:spcAft>
            </a:pPr>
            <a:r>
              <a:rPr lang="en-NZ" b="1" dirty="0" smtClean="0">
                <a:latin typeface="Arial"/>
                <a:ea typeface="ＭＳ Ｐゴシック"/>
              </a:rPr>
              <a:t>Health Precinct – 4ha</a:t>
            </a:r>
            <a:endParaRPr lang="en-NZ" b="1" dirty="0">
              <a:latin typeface="Arial"/>
              <a:ea typeface="ＭＳ Ｐゴシック"/>
            </a:endParaRPr>
          </a:p>
          <a:p>
            <a:pPr marL="285750" indent="-285750" fontAlgn="auto">
              <a:spcBef>
                <a:spcPts val="0"/>
              </a:spcBef>
              <a:spcAft>
                <a:spcPts val="0"/>
              </a:spcAft>
              <a:buFont typeface="Arial" pitchFamily="34" charset="0"/>
              <a:buChar char="•"/>
            </a:pPr>
            <a:endParaRPr lang="en-NZ" sz="1400" b="1" dirty="0" smtClean="0">
              <a:latin typeface="Arial"/>
              <a:ea typeface="ＭＳ Ｐゴシック"/>
            </a:endParaRPr>
          </a:p>
          <a:p>
            <a:pPr marL="285750" indent="-285750">
              <a:buFont typeface="Arial" pitchFamily="34" charset="0"/>
              <a:buChar char="•"/>
            </a:pPr>
            <a:r>
              <a:rPr lang="en-NZ" sz="1400" dirty="0">
                <a:latin typeface="Arial"/>
                <a:ea typeface="ＭＳ Ｐゴシック"/>
              </a:rPr>
              <a:t>Health education and research – academic sciences facilities</a:t>
            </a:r>
          </a:p>
          <a:p>
            <a:pPr marL="742950" lvl="1" indent="-285750">
              <a:buFont typeface="Arial" pitchFamily="34" charset="0"/>
              <a:buChar char="•"/>
            </a:pPr>
            <a:r>
              <a:rPr lang="en-NZ" sz="1200" dirty="0">
                <a:latin typeface="Arial"/>
                <a:ea typeface="ＭＳ Ｐゴシック"/>
              </a:rPr>
              <a:t>CDHB, University of Canterbury, CPIT and University of Otago</a:t>
            </a:r>
          </a:p>
          <a:p>
            <a:pPr marL="742950" lvl="1" indent="-285750">
              <a:buFont typeface="Arial" pitchFamily="34" charset="0"/>
              <a:buChar char="•"/>
            </a:pPr>
            <a:r>
              <a:rPr lang="en-NZ" sz="1200" dirty="0">
                <a:latin typeface="Arial"/>
                <a:ea typeface="ＭＳ Ｐゴシック"/>
              </a:rPr>
              <a:t>Offices, clinics, labs and medi-hotel</a:t>
            </a:r>
          </a:p>
          <a:p>
            <a:pPr marL="285750" indent="-285750">
              <a:buFont typeface="Arial" pitchFamily="34" charset="0"/>
              <a:buChar char="•"/>
            </a:pPr>
            <a:r>
              <a:rPr lang="en-NZ" sz="1400" dirty="0">
                <a:latin typeface="Arial"/>
                <a:ea typeface="ＭＳ Ｐゴシック"/>
              </a:rPr>
              <a:t>Discussions continue with private landowners</a:t>
            </a:r>
          </a:p>
          <a:p>
            <a:pPr marL="285750" indent="-285750">
              <a:buFont typeface="Arial" pitchFamily="34" charset="0"/>
              <a:buChar char="•"/>
            </a:pPr>
            <a:r>
              <a:rPr lang="en-NZ" sz="1400" dirty="0" smtClean="0">
                <a:latin typeface="Arial"/>
                <a:ea typeface="ＭＳ Ｐゴシック"/>
              </a:rPr>
              <a:t>Public realm </a:t>
            </a:r>
          </a:p>
          <a:p>
            <a:pPr marL="285750" indent="-285750">
              <a:buFont typeface="Arial" pitchFamily="34" charset="0"/>
              <a:buChar char="•"/>
            </a:pPr>
            <a:r>
              <a:rPr lang="en-NZ" sz="1400" dirty="0" smtClean="0">
                <a:latin typeface="Arial"/>
                <a:ea typeface="ＭＳ Ｐゴシック"/>
              </a:rPr>
              <a:t>Car parking and bus super stop</a:t>
            </a:r>
          </a:p>
          <a:p>
            <a:pPr marL="285750" indent="-285750" fontAlgn="auto">
              <a:spcBef>
                <a:spcPts val="0"/>
              </a:spcBef>
              <a:spcAft>
                <a:spcPts val="0"/>
              </a:spcAft>
              <a:buFont typeface="Arial" pitchFamily="34" charset="0"/>
              <a:buChar char="•"/>
            </a:pPr>
            <a:r>
              <a:rPr lang="en-NZ" sz="1400" dirty="0" smtClean="0">
                <a:latin typeface="Arial"/>
                <a:ea typeface="ＭＳ Ｐゴシック"/>
              </a:rPr>
              <a:t>Private sector development opportunities</a:t>
            </a:r>
          </a:p>
          <a:p>
            <a:pPr marL="285750" indent="-285750" fontAlgn="auto">
              <a:spcBef>
                <a:spcPts val="0"/>
              </a:spcBef>
              <a:spcAft>
                <a:spcPts val="0"/>
              </a:spcAft>
              <a:buFont typeface="Arial" pitchFamily="34" charset="0"/>
              <a:buChar char="•"/>
            </a:pPr>
            <a:endParaRPr lang="en-NZ" sz="1400" b="1" dirty="0" smtClean="0">
              <a:latin typeface="Arial"/>
              <a:ea typeface="ＭＳ Ｐゴシック"/>
            </a:endParaRPr>
          </a:p>
        </p:txBody>
      </p:sp>
      <p:pic>
        <p:nvPicPr>
          <p:cNvPr id="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25294" y="4566270"/>
            <a:ext cx="2662972" cy="19295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8590" y="1397918"/>
            <a:ext cx="5447067" cy="40319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4570200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Innovation Precinct</a:t>
            </a:r>
            <a:endParaRPr lang="en-NZ" dirty="0"/>
          </a:p>
        </p:txBody>
      </p:sp>
      <p:sp>
        <p:nvSpPr>
          <p:cNvPr id="5" name="TextBox 4"/>
          <p:cNvSpPr txBox="1"/>
          <p:nvPr/>
        </p:nvSpPr>
        <p:spPr>
          <a:xfrm>
            <a:off x="5809617" y="1516410"/>
            <a:ext cx="3400424" cy="3600986"/>
          </a:xfrm>
          <a:prstGeom prst="rect">
            <a:avLst/>
          </a:prstGeom>
          <a:noFill/>
        </p:spPr>
        <p:txBody>
          <a:bodyPr wrap="square" rtlCol="0">
            <a:spAutoFit/>
          </a:bodyPr>
          <a:lstStyle/>
          <a:p>
            <a:pPr fontAlgn="auto">
              <a:spcBef>
                <a:spcPts val="0"/>
              </a:spcBef>
              <a:spcAft>
                <a:spcPts val="0"/>
              </a:spcAft>
            </a:pPr>
            <a:r>
              <a:rPr lang="en-NZ" b="1" dirty="0" smtClean="0">
                <a:latin typeface="Arial"/>
                <a:ea typeface="ＭＳ Ｐゴシック"/>
              </a:rPr>
              <a:t>Innovation Precinct – 3.5ha</a:t>
            </a:r>
            <a:endParaRPr lang="en-NZ" b="1" dirty="0">
              <a:latin typeface="Arial"/>
              <a:ea typeface="ＭＳ Ｐゴシック"/>
            </a:endParaRPr>
          </a:p>
          <a:p>
            <a:pPr marL="285750" indent="-285750" fontAlgn="auto">
              <a:spcBef>
                <a:spcPts val="0"/>
              </a:spcBef>
              <a:spcAft>
                <a:spcPts val="0"/>
              </a:spcAft>
              <a:buFont typeface="Arial" pitchFamily="34" charset="0"/>
              <a:buChar char="•"/>
            </a:pPr>
            <a:endParaRPr lang="en-NZ" sz="1400" b="1" dirty="0" smtClean="0">
              <a:latin typeface="Arial"/>
              <a:ea typeface="ＭＳ Ｐゴシック"/>
            </a:endParaRPr>
          </a:p>
          <a:p>
            <a:pPr marL="285750" lvl="0" indent="-285750">
              <a:buFont typeface="Arial" pitchFamily="34" charset="0"/>
              <a:buChar char="•"/>
            </a:pPr>
            <a:r>
              <a:rPr lang="en-NZ" sz="1400" dirty="0">
                <a:solidFill>
                  <a:prstClr val="black"/>
                </a:solidFill>
                <a:latin typeface="Arial" pitchFamily="34" charset="0"/>
                <a:cs typeface="Arial" pitchFamily="34" charset="0"/>
              </a:rPr>
              <a:t>Ministry of Business, Innovation and Employment lead</a:t>
            </a:r>
          </a:p>
          <a:p>
            <a:pPr marL="285750" lvl="0" indent="-285750">
              <a:buFont typeface="Arial" pitchFamily="34" charset="0"/>
              <a:buChar char="•"/>
            </a:pPr>
            <a:r>
              <a:rPr lang="en-NZ" sz="1400" dirty="0">
                <a:solidFill>
                  <a:prstClr val="black"/>
                </a:solidFill>
                <a:latin typeface="Arial" pitchFamily="34" charset="0"/>
                <a:cs typeface="Arial" pitchFamily="34" charset="0"/>
              </a:rPr>
              <a:t>Key anchor tenant announcement imminent</a:t>
            </a:r>
          </a:p>
          <a:p>
            <a:pPr marL="285750" lvl="0" indent="-285750">
              <a:buFont typeface="Arial" pitchFamily="34" charset="0"/>
              <a:buChar char="•"/>
            </a:pPr>
            <a:r>
              <a:rPr lang="en-NZ" sz="1400" dirty="0">
                <a:solidFill>
                  <a:prstClr val="black"/>
                </a:solidFill>
                <a:latin typeface="Arial" pitchFamily="34" charset="0"/>
                <a:cs typeface="Arial" pitchFamily="34" charset="0"/>
              </a:rPr>
              <a:t>Private sector led development</a:t>
            </a:r>
          </a:p>
          <a:p>
            <a:pPr marL="285750" lvl="0" indent="-285750">
              <a:buFont typeface="Arial" pitchFamily="34" charset="0"/>
              <a:buChar char="•"/>
            </a:pPr>
            <a:r>
              <a:rPr lang="en-NZ" sz="1400" dirty="0">
                <a:solidFill>
                  <a:prstClr val="black"/>
                </a:solidFill>
                <a:latin typeface="Arial" pitchFamily="34" charset="0"/>
                <a:cs typeface="Arial" pitchFamily="34" charset="0"/>
              </a:rPr>
              <a:t>Knowledge intensive business collocating in the precinct</a:t>
            </a:r>
          </a:p>
          <a:p>
            <a:pPr marL="285750" lvl="0" indent="-285750">
              <a:buFont typeface="Arial" pitchFamily="34" charset="0"/>
              <a:buChar char="•"/>
            </a:pPr>
            <a:r>
              <a:rPr lang="en-NZ" sz="1400" dirty="0">
                <a:solidFill>
                  <a:prstClr val="black"/>
                </a:solidFill>
                <a:latin typeface="Arial" pitchFamily="34" charset="0"/>
                <a:cs typeface="Arial" pitchFamily="34" charset="0"/>
              </a:rPr>
              <a:t>Proposed public realm to provide connectivity between the East and South Frames.</a:t>
            </a:r>
          </a:p>
          <a:p>
            <a:pPr marL="285750" lvl="0" indent="-285750">
              <a:buFont typeface="Arial" pitchFamily="34" charset="0"/>
              <a:buChar char="•"/>
            </a:pPr>
            <a:r>
              <a:rPr lang="en-NZ" sz="1400" dirty="0">
                <a:solidFill>
                  <a:prstClr val="black"/>
                </a:solidFill>
                <a:latin typeface="Arial" pitchFamily="34" charset="0"/>
                <a:cs typeface="Arial" pitchFamily="34" charset="0"/>
              </a:rPr>
              <a:t>Provide public spaces for small and medium enterprises to collide</a:t>
            </a:r>
          </a:p>
          <a:p>
            <a:pPr marL="285750" lvl="0" indent="-285750">
              <a:buFont typeface="Arial" pitchFamily="34" charset="0"/>
              <a:buChar char="•"/>
            </a:pPr>
            <a:r>
              <a:rPr lang="en-NZ" sz="1400" dirty="0">
                <a:solidFill>
                  <a:prstClr val="black"/>
                </a:solidFill>
                <a:latin typeface="Arial" pitchFamily="34" charset="0"/>
                <a:cs typeface="Arial" pitchFamily="34" charset="0"/>
              </a:rPr>
              <a:t>MBIE proposed Innovation Hub for </a:t>
            </a:r>
            <a:r>
              <a:rPr lang="en-NZ" sz="1400" dirty="0" smtClean="0">
                <a:solidFill>
                  <a:prstClr val="black"/>
                </a:solidFill>
                <a:latin typeface="Arial" pitchFamily="34" charset="0"/>
                <a:cs typeface="Arial" pitchFamily="34" charset="0"/>
              </a:rPr>
              <a:t>SMEs</a:t>
            </a:r>
            <a:endParaRPr lang="en-NZ" sz="1400" b="1" dirty="0" smtClean="0">
              <a:solidFill>
                <a:srgbClr val="000000"/>
              </a:solidFill>
              <a:latin typeface="Arial"/>
              <a:ea typeface="ＭＳ Ｐゴシック"/>
            </a:endParaRPr>
          </a:p>
        </p:txBody>
      </p:sp>
      <p:pic>
        <p:nvPicPr>
          <p:cNvPr id="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56176" y="5172357"/>
            <a:ext cx="2253711" cy="15640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4998" y="1394739"/>
            <a:ext cx="5542915" cy="4320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2114502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Retail Precinct</a:t>
            </a:r>
            <a:endParaRPr lang="en-NZ" dirty="0"/>
          </a:p>
        </p:txBody>
      </p:sp>
      <p:sp>
        <p:nvSpPr>
          <p:cNvPr id="5" name="TextBox 4"/>
          <p:cNvSpPr txBox="1"/>
          <p:nvPr/>
        </p:nvSpPr>
        <p:spPr>
          <a:xfrm>
            <a:off x="5364088" y="1421209"/>
            <a:ext cx="3600400" cy="4031873"/>
          </a:xfrm>
          <a:prstGeom prst="rect">
            <a:avLst/>
          </a:prstGeom>
          <a:noFill/>
        </p:spPr>
        <p:txBody>
          <a:bodyPr wrap="square" rtlCol="0">
            <a:spAutoFit/>
          </a:bodyPr>
          <a:lstStyle/>
          <a:p>
            <a:pPr fontAlgn="auto">
              <a:spcBef>
                <a:spcPts val="0"/>
              </a:spcBef>
              <a:spcAft>
                <a:spcPts val="0"/>
              </a:spcAft>
            </a:pPr>
            <a:r>
              <a:rPr lang="en-NZ" b="1" dirty="0" smtClean="0">
                <a:latin typeface="Arial"/>
                <a:ea typeface="ＭＳ Ｐゴシック"/>
              </a:rPr>
              <a:t>Retail Precinct - 6.6ha</a:t>
            </a:r>
            <a:endParaRPr lang="en-NZ" b="1" dirty="0">
              <a:latin typeface="Arial"/>
              <a:ea typeface="ＭＳ Ｐゴシック"/>
            </a:endParaRPr>
          </a:p>
          <a:p>
            <a:pPr marL="285750" indent="-285750" fontAlgn="auto">
              <a:spcBef>
                <a:spcPts val="0"/>
              </a:spcBef>
              <a:spcAft>
                <a:spcPts val="0"/>
              </a:spcAft>
              <a:buFont typeface="Arial" pitchFamily="34" charset="0"/>
              <a:buChar char="•"/>
            </a:pPr>
            <a:endParaRPr lang="en-NZ" sz="1400" dirty="0" smtClean="0">
              <a:latin typeface="Arial"/>
              <a:ea typeface="ＭＳ Ｐゴシック"/>
            </a:endParaRPr>
          </a:p>
          <a:p>
            <a:pPr marL="285750" indent="-285750">
              <a:buFont typeface="Arial" pitchFamily="34" charset="0"/>
              <a:buChar char="•"/>
            </a:pPr>
            <a:r>
              <a:rPr lang="en-NZ" sz="1400" dirty="0">
                <a:solidFill>
                  <a:prstClr val="black"/>
                </a:solidFill>
                <a:cs typeface="Arial" pitchFamily="34" charset="0"/>
              </a:rPr>
              <a:t>Design consortium preparing physical plan for entire precinct and outline development concept for the south west end block – to be finalised by early May</a:t>
            </a:r>
          </a:p>
          <a:p>
            <a:pPr marL="285750" indent="-285750">
              <a:buFont typeface="Arial" pitchFamily="34" charset="0"/>
              <a:buChar char="•"/>
            </a:pPr>
            <a:r>
              <a:rPr lang="en-NZ" sz="1400" dirty="0">
                <a:solidFill>
                  <a:prstClr val="black"/>
                </a:solidFill>
                <a:cs typeface="Arial" pitchFamily="34" charset="0"/>
              </a:rPr>
              <a:t>Two developments underway: The Terrace: Antony Gough, Cashel Square: Nick Hunt </a:t>
            </a:r>
          </a:p>
          <a:p>
            <a:pPr marL="285750" lvl="0" indent="-285750">
              <a:buFont typeface="Arial" pitchFamily="34" charset="0"/>
              <a:buChar char="•"/>
            </a:pPr>
            <a:r>
              <a:rPr lang="en-NZ" sz="1400" dirty="0" err="1" smtClean="0">
                <a:solidFill>
                  <a:prstClr val="black"/>
                </a:solidFill>
                <a:latin typeface="Arial" pitchFamily="34" charset="0"/>
                <a:cs typeface="Arial" pitchFamily="34" charset="0"/>
              </a:rPr>
              <a:t>Re:Start</a:t>
            </a:r>
            <a:r>
              <a:rPr lang="en-NZ" sz="1400" dirty="0" smtClean="0">
                <a:solidFill>
                  <a:prstClr val="black"/>
                </a:solidFill>
                <a:latin typeface="Arial" pitchFamily="34" charset="0"/>
                <a:cs typeface="Arial" pitchFamily="34" charset="0"/>
              </a:rPr>
              <a:t> funded by private </a:t>
            </a:r>
            <a:r>
              <a:rPr lang="en-NZ" sz="1400" dirty="0">
                <a:solidFill>
                  <a:prstClr val="black"/>
                </a:solidFill>
                <a:latin typeface="Arial" pitchFamily="34" charset="0"/>
                <a:cs typeface="Arial" pitchFamily="34" charset="0"/>
              </a:rPr>
              <a:t>sector </a:t>
            </a:r>
            <a:r>
              <a:rPr lang="en-NZ" sz="1400" dirty="0" smtClean="0">
                <a:solidFill>
                  <a:prstClr val="black"/>
                </a:solidFill>
                <a:latin typeface="Arial" pitchFamily="34" charset="0"/>
                <a:cs typeface="Arial" pitchFamily="34" charset="0"/>
              </a:rPr>
              <a:t> </a:t>
            </a:r>
            <a:endParaRPr lang="en-NZ" sz="1400" dirty="0">
              <a:solidFill>
                <a:prstClr val="black"/>
              </a:solidFill>
              <a:latin typeface="Arial" pitchFamily="34" charset="0"/>
              <a:cs typeface="Arial" pitchFamily="34" charset="0"/>
            </a:endParaRPr>
          </a:p>
          <a:p>
            <a:pPr marL="285750" lvl="0" indent="-285750">
              <a:buFont typeface="Arial" pitchFamily="34" charset="0"/>
              <a:buChar char="•"/>
            </a:pPr>
            <a:r>
              <a:rPr lang="en-NZ" sz="1400" dirty="0">
                <a:solidFill>
                  <a:prstClr val="black"/>
                </a:solidFill>
                <a:latin typeface="Arial" pitchFamily="34" charset="0"/>
                <a:cs typeface="Arial" pitchFamily="34" charset="0"/>
              </a:rPr>
              <a:t>Crown acquired approximately </a:t>
            </a:r>
            <a:r>
              <a:rPr lang="en-NZ" sz="1400" dirty="0" smtClean="0">
                <a:solidFill>
                  <a:prstClr val="black"/>
                </a:solidFill>
                <a:latin typeface="Arial" pitchFamily="34" charset="0"/>
                <a:cs typeface="Arial" pitchFamily="34" charset="0"/>
              </a:rPr>
              <a:t>3500m² </a:t>
            </a:r>
            <a:r>
              <a:rPr lang="en-NZ" sz="1400" dirty="0">
                <a:solidFill>
                  <a:prstClr val="black"/>
                </a:solidFill>
                <a:latin typeface="Arial" pitchFamily="34" charset="0"/>
                <a:cs typeface="Arial" pitchFamily="34" charset="0"/>
              </a:rPr>
              <a:t>of development land in south west end of Precinct</a:t>
            </a:r>
          </a:p>
          <a:p>
            <a:pPr marL="285750" lvl="0" indent="-285750">
              <a:buFont typeface="Arial" pitchFamily="34" charset="0"/>
              <a:buChar char="•"/>
            </a:pPr>
            <a:r>
              <a:rPr lang="en-NZ" sz="1400" dirty="0" smtClean="0">
                <a:solidFill>
                  <a:prstClr val="black"/>
                </a:solidFill>
                <a:latin typeface="Arial" pitchFamily="34" charset="0"/>
                <a:cs typeface="Arial" pitchFamily="34" charset="0"/>
              </a:rPr>
              <a:t>Retail </a:t>
            </a:r>
            <a:r>
              <a:rPr lang="en-NZ" sz="1400" dirty="0">
                <a:solidFill>
                  <a:prstClr val="black"/>
                </a:solidFill>
                <a:latin typeface="Arial" pitchFamily="34" charset="0"/>
                <a:cs typeface="Arial" pitchFamily="34" charset="0"/>
              </a:rPr>
              <a:t>Precinct Stakeholder Group established, including key landowners, CCC and CCDU</a:t>
            </a:r>
          </a:p>
          <a:p>
            <a:pPr marL="285750" lvl="0" indent="-285750">
              <a:buFont typeface="Arial" pitchFamily="34" charset="0"/>
              <a:buChar char="•"/>
            </a:pPr>
            <a:r>
              <a:rPr lang="en-NZ" sz="1400" dirty="0" err="1" smtClean="0">
                <a:solidFill>
                  <a:prstClr val="black"/>
                </a:solidFill>
                <a:ea typeface="ＭＳ Ｐゴシック"/>
                <a:cs typeface="Arial" pitchFamily="34" charset="0"/>
              </a:rPr>
              <a:t>Stranges</a:t>
            </a:r>
            <a:r>
              <a:rPr lang="en-NZ" sz="1400" dirty="0" smtClean="0">
                <a:solidFill>
                  <a:prstClr val="black"/>
                </a:solidFill>
                <a:ea typeface="ＭＳ Ｐゴシック"/>
                <a:cs typeface="Arial" pitchFamily="34" charset="0"/>
              </a:rPr>
              <a:t> Building opened</a:t>
            </a:r>
            <a:endParaRPr lang="en-NZ" sz="1400" dirty="0" smtClean="0">
              <a:solidFill>
                <a:srgbClr val="000000"/>
              </a:solidFill>
              <a:latin typeface="Arial"/>
              <a:ea typeface="ＭＳ Ｐゴシック"/>
            </a:endParaRPr>
          </a:p>
        </p:txBody>
      </p:sp>
      <p:pic>
        <p:nvPicPr>
          <p:cNvPr id="6" name="Picture 3"/>
          <p:cNvPicPr>
            <a:picLocks noChangeAspect="1" noChangeArrowheads="1"/>
          </p:cNvPicPr>
          <p:nvPr/>
        </p:nvPicPr>
        <p:blipFill rotWithShape="1">
          <a:blip r:embed="rId2">
            <a:extLst>
              <a:ext uri="{28A0092B-C50C-407E-A947-70E740481C1C}">
                <a14:useLocalDpi xmlns:a14="http://schemas.microsoft.com/office/drawing/2010/main" val="0"/>
              </a:ext>
            </a:extLst>
          </a:blip>
          <a:srcRect t="4606"/>
          <a:stretch/>
        </p:blipFill>
        <p:spPr bwMode="auto">
          <a:xfrm>
            <a:off x="238126" y="1421209"/>
            <a:ext cx="5049762" cy="38462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713883" y="4741621"/>
            <a:ext cx="1716233" cy="20630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1565339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2"/>
          <p:cNvSpPr>
            <a:spLocks noGrp="1"/>
          </p:cNvSpPr>
          <p:nvPr>
            <p:ph type="title"/>
          </p:nvPr>
        </p:nvSpPr>
        <p:spPr>
          <a:xfrm>
            <a:off x="361950" y="368300"/>
            <a:ext cx="7273925" cy="871538"/>
          </a:xfrm>
        </p:spPr>
        <p:txBody>
          <a:bodyPr anchor="t"/>
          <a:lstStyle/>
          <a:p>
            <a:r>
              <a:rPr lang="en-NZ" sz="4000" smtClean="0">
                <a:solidFill>
                  <a:schemeClr val="bg1"/>
                </a:solidFill>
                <a:latin typeface="Arial Mäori" pitchFamily="34" charset="0"/>
                <a:ea typeface="Arial Unicode MS" pitchFamily="34" charset="-128"/>
                <a:cs typeface="Arial Unicode MS" pitchFamily="34" charset="-128"/>
              </a:rPr>
              <a:t>Government Commitment</a:t>
            </a:r>
            <a:endParaRPr lang="en-US" sz="4000" smtClean="0">
              <a:solidFill>
                <a:schemeClr val="bg1"/>
              </a:solidFill>
              <a:latin typeface="Arial Mäori" pitchFamily="34" charset="0"/>
              <a:ea typeface="Arial Unicode MS" pitchFamily="34" charset="-128"/>
              <a:cs typeface="Arial Unicode MS" pitchFamily="34" charset="-128"/>
            </a:endParaRPr>
          </a:p>
        </p:txBody>
      </p:sp>
      <p:sp>
        <p:nvSpPr>
          <p:cNvPr id="2" name="Content Placeholder 1"/>
          <p:cNvSpPr>
            <a:spLocks noGrp="1"/>
          </p:cNvSpPr>
          <p:nvPr>
            <p:ph idx="1"/>
          </p:nvPr>
        </p:nvSpPr>
        <p:spPr/>
        <p:txBody>
          <a:bodyPr/>
          <a:lstStyle/>
          <a:p>
            <a:pPr marL="457200" indent="-457200">
              <a:buFont typeface="Arial"/>
              <a:buChar char="•"/>
              <a:defRPr/>
            </a:pPr>
            <a:r>
              <a:rPr lang="en-US" sz="2400" dirty="0" smtClean="0">
                <a:solidFill>
                  <a:srgbClr val="262626"/>
                </a:solidFill>
                <a:latin typeface="Arial Mäori" pitchFamily="34" charset="0"/>
                <a:cs typeface="Arial Unicode MS" pitchFamily="34" charset="-128"/>
              </a:rPr>
              <a:t>CHCH rebuild in top four Government goals</a:t>
            </a:r>
          </a:p>
          <a:p>
            <a:pPr marL="457200" indent="-457200">
              <a:buFont typeface="Arial" pitchFamily="34" charset="0"/>
              <a:buChar char="•"/>
              <a:defRPr/>
            </a:pPr>
            <a:r>
              <a:rPr lang="en-US" sz="2400" dirty="0" smtClean="0">
                <a:solidFill>
                  <a:srgbClr val="262626"/>
                </a:solidFill>
                <a:latin typeface="Arial Mäori" pitchFamily="34" charset="0"/>
                <a:cs typeface="Arial Unicode MS" pitchFamily="34" charset="-128"/>
              </a:rPr>
              <a:t>Creation of the Canterbury Earthquake Recovery Authority (CERA)</a:t>
            </a:r>
          </a:p>
          <a:p>
            <a:pPr marL="457200" indent="-457200">
              <a:buFont typeface="Arial" pitchFamily="34" charset="0"/>
              <a:buChar char="•"/>
              <a:defRPr/>
            </a:pPr>
            <a:r>
              <a:rPr lang="en-US" sz="2400" dirty="0" smtClean="0">
                <a:solidFill>
                  <a:srgbClr val="262626"/>
                </a:solidFill>
                <a:latin typeface="Arial Mäori" pitchFamily="34" charset="0"/>
                <a:cs typeface="Arial Unicode MS" pitchFamily="34" charset="-128"/>
              </a:rPr>
              <a:t>Coordination &amp; leadership / First mover risk</a:t>
            </a:r>
          </a:p>
          <a:p>
            <a:pPr marL="457200" indent="-457200">
              <a:buFont typeface="Arial" pitchFamily="34" charset="0"/>
              <a:buChar char="•"/>
              <a:defRPr/>
            </a:pPr>
            <a:r>
              <a:rPr lang="en-US" sz="2400" dirty="0" smtClean="0">
                <a:solidFill>
                  <a:srgbClr val="262626"/>
                </a:solidFill>
                <a:latin typeface="Arial Mäori" pitchFamily="34" charset="0"/>
                <a:cs typeface="Arial Unicode MS" pitchFamily="34" charset="-128"/>
              </a:rPr>
              <a:t>Deliver core infrastructure and public amenity</a:t>
            </a:r>
          </a:p>
          <a:p>
            <a:pPr marL="457200" indent="-457200">
              <a:buFont typeface="Arial" pitchFamily="34" charset="0"/>
              <a:buChar char="•"/>
              <a:defRPr/>
            </a:pPr>
            <a:r>
              <a:rPr lang="en-US" sz="2400" dirty="0" smtClean="0">
                <a:solidFill>
                  <a:srgbClr val="262626"/>
                </a:solidFill>
                <a:latin typeface="Arial Mäori" pitchFamily="34" charset="0"/>
                <a:cs typeface="Arial Unicode MS" pitchFamily="34" charset="-128"/>
              </a:rPr>
              <a:t>City regeneration and renewal</a:t>
            </a:r>
          </a:p>
          <a:p>
            <a:pPr marL="457200" indent="-457200">
              <a:buFont typeface="Arial" pitchFamily="34" charset="0"/>
              <a:buChar char="•"/>
              <a:defRPr/>
            </a:pPr>
            <a:r>
              <a:rPr lang="en-US" sz="2400" dirty="0" smtClean="0">
                <a:solidFill>
                  <a:srgbClr val="262626"/>
                </a:solidFill>
                <a:latin typeface="Arial Mäori" pitchFamily="34" charset="0"/>
                <a:cs typeface="Arial Unicode MS" pitchFamily="34" charset="-128"/>
              </a:rPr>
              <a:t>Investment facilitation via cross agency collaboration </a:t>
            </a:r>
          </a:p>
          <a:p>
            <a:pPr marL="0" indent="0">
              <a:buFont typeface="Arial" charset="0"/>
              <a:buNone/>
              <a:defRPr/>
            </a:pPr>
            <a:r>
              <a:rPr lang="en-US" dirty="0" smtClean="0">
                <a:solidFill>
                  <a:srgbClr val="262626"/>
                </a:solidFill>
                <a:latin typeface="Arial Mäori" pitchFamily="34" charset="0"/>
                <a:cs typeface="Arial Unicode MS" pitchFamily="34" charset="-128"/>
              </a:rPr>
              <a:t> </a:t>
            </a:r>
          </a:p>
          <a:p>
            <a:pPr>
              <a:defRPr/>
            </a:pPr>
            <a:endParaRPr lang="en-NZ" dirty="0"/>
          </a:p>
        </p:txBody>
      </p:sp>
      <p:pic>
        <p:nvPicPr>
          <p:cNvPr id="3" name="Picture 2"/>
          <p:cNvPicPr>
            <a:picLocks noChangeAspect="1"/>
          </p:cNvPicPr>
          <p:nvPr/>
        </p:nvPicPr>
        <p:blipFill rotWithShape="1">
          <a:blip r:embed="rId3" cstate="print">
            <a:extLst>
              <a:ext uri="{28A0092B-C50C-407E-A947-70E740481C1C}">
                <a14:useLocalDpi xmlns:a14="http://schemas.microsoft.com/office/drawing/2010/main" val="0"/>
              </a:ext>
            </a:extLst>
          </a:blip>
          <a:srcRect t="13869" b="11636"/>
          <a:stretch/>
        </p:blipFill>
        <p:spPr>
          <a:xfrm>
            <a:off x="2627784" y="4653136"/>
            <a:ext cx="4099520" cy="2030877"/>
          </a:xfrm>
          <a:prstGeom prst="rect">
            <a:avLst/>
          </a:prstGeom>
        </p:spPr>
        <p:style>
          <a:lnRef idx="0">
            <a:schemeClr val="accent5"/>
          </a:lnRef>
          <a:fillRef idx="3">
            <a:schemeClr val="accent5"/>
          </a:fillRef>
          <a:effectRef idx="3">
            <a:schemeClr val="accent5"/>
          </a:effectRef>
          <a:fontRef idx="minor">
            <a:schemeClr val="lt1"/>
          </a:fontRef>
        </p:style>
      </p:pic>
    </p:spTree>
    <p:extLst>
      <p:ext uri="{BB962C8B-B14F-4D97-AF65-F5344CB8AC3E}">
        <p14:creationId xmlns:p14="http://schemas.microsoft.com/office/powerpoint/2010/main" val="769755528"/>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Collaboration and culture</a:t>
            </a:r>
            <a:endParaRPr lang="en-NZ" dirty="0"/>
          </a:p>
        </p:txBody>
      </p:sp>
      <p:sp>
        <p:nvSpPr>
          <p:cNvPr id="5" name="Content Placeholder 2"/>
          <p:cNvSpPr>
            <a:spLocks noGrp="1"/>
          </p:cNvSpPr>
          <p:nvPr>
            <p:ph idx="1"/>
          </p:nvPr>
        </p:nvSpPr>
        <p:spPr>
          <a:xfrm>
            <a:off x="2051720" y="1663409"/>
            <a:ext cx="6580871" cy="4525963"/>
          </a:xfrm>
        </p:spPr>
        <p:txBody>
          <a:bodyPr/>
          <a:lstStyle/>
          <a:p>
            <a:pPr marL="0" indent="0"/>
            <a:r>
              <a:rPr lang="en-NZ" dirty="0" smtClean="0">
                <a:latin typeface="Arial" pitchFamily="34" charset="0"/>
                <a:cs typeface="Arial" pitchFamily="34" charset="0"/>
              </a:rPr>
              <a:t>Heads of Agreement – Crown – </a:t>
            </a:r>
            <a:r>
              <a:rPr lang="en-NZ" dirty="0" err="1" smtClean="0"/>
              <a:t>Ngāi</a:t>
            </a:r>
            <a:r>
              <a:rPr lang="en-NZ" dirty="0" smtClean="0"/>
              <a:t> </a:t>
            </a:r>
            <a:r>
              <a:rPr lang="en-NZ" dirty="0" err="1"/>
              <a:t>Tūāhuriri</a:t>
            </a:r>
            <a:r>
              <a:rPr lang="en-NZ" dirty="0"/>
              <a:t> </a:t>
            </a:r>
            <a:r>
              <a:rPr lang="en-NZ" dirty="0" err="1" smtClean="0"/>
              <a:t>Rūnanga</a:t>
            </a:r>
            <a:endParaRPr lang="en-NZ" dirty="0" smtClean="0"/>
          </a:p>
          <a:p>
            <a:pPr marL="0" indent="0"/>
            <a:endParaRPr lang="en-NZ" dirty="0"/>
          </a:p>
          <a:p>
            <a:pPr marL="0" indent="0"/>
            <a:r>
              <a:rPr lang="en-NZ" dirty="0" err="1" smtClean="0">
                <a:latin typeface="Arial" pitchFamily="34" charset="0"/>
                <a:cs typeface="Arial" pitchFamily="34" charset="0"/>
              </a:rPr>
              <a:t>Ng</a:t>
            </a:r>
            <a:r>
              <a:rPr lang="en-NZ" dirty="0" err="1" smtClean="0">
                <a:ea typeface="ＭＳ Ｐゴシック"/>
              </a:rPr>
              <a:t>ā</a:t>
            </a:r>
            <a:r>
              <a:rPr lang="en-NZ" dirty="0" err="1" smtClean="0">
                <a:latin typeface="Arial" pitchFamily="34" charset="0"/>
                <a:cs typeface="Arial" pitchFamily="34" charset="0"/>
              </a:rPr>
              <a:t>i</a:t>
            </a:r>
            <a:r>
              <a:rPr lang="en-NZ" dirty="0" smtClean="0">
                <a:latin typeface="Arial" pitchFamily="34" charset="0"/>
                <a:cs typeface="Arial" pitchFamily="34" charset="0"/>
              </a:rPr>
              <a:t> </a:t>
            </a:r>
            <a:r>
              <a:rPr lang="en-NZ" dirty="0" err="1"/>
              <a:t>Tūāhuriri</a:t>
            </a:r>
            <a:r>
              <a:rPr lang="en-NZ" dirty="0"/>
              <a:t> </a:t>
            </a:r>
            <a:r>
              <a:rPr lang="en-NZ" dirty="0" smtClean="0">
                <a:latin typeface="Arial" pitchFamily="34" charset="0"/>
                <a:cs typeface="Arial" pitchFamily="34" charset="0"/>
              </a:rPr>
              <a:t>contribution to Anchor Projects</a:t>
            </a:r>
            <a:endParaRPr lang="en-NZ" sz="3200" dirty="0" smtClean="0">
              <a:latin typeface="Arial" pitchFamily="34" charset="0"/>
              <a:cs typeface="Arial" pitchFamily="34" charset="0"/>
            </a:endParaRPr>
          </a:p>
          <a:p>
            <a:pPr marL="857250" lvl="1" indent="-457200">
              <a:buFont typeface="Arial" pitchFamily="34" charset="0"/>
              <a:buChar char="•"/>
            </a:pPr>
            <a:r>
              <a:rPr lang="en-NZ" dirty="0" smtClean="0">
                <a:latin typeface="Arial" pitchFamily="34" charset="0"/>
                <a:cs typeface="Arial" pitchFamily="34" charset="0"/>
              </a:rPr>
              <a:t>Avon River Precinct</a:t>
            </a:r>
          </a:p>
          <a:p>
            <a:pPr marL="857250" lvl="1" indent="-457200">
              <a:buFont typeface="Arial" pitchFamily="34" charset="0"/>
              <a:buChar char="•"/>
            </a:pPr>
            <a:r>
              <a:rPr lang="en-NZ" dirty="0" smtClean="0">
                <a:latin typeface="Arial" pitchFamily="34" charset="0"/>
                <a:cs typeface="Arial" pitchFamily="34" charset="0"/>
              </a:rPr>
              <a:t>Art Trail</a:t>
            </a:r>
          </a:p>
          <a:p>
            <a:pPr marL="857250" lvl="1" indent="-457200">
              <a:buFont typeface="Arial" pitchFamily="34" charset="0"/>
              <a:buChar char="•"/>
            </a:pPr>
            <a:r>
              <a:rPr lang="en-NZ" dirty="0" smtClean="0">
                <a:latin typeface="Arial" pitchFamily="34" charset="0"/>
                <a:cs typeface="Arial" pitchFamily="34" charset="0"/>
              </a:rPr>
              <a:t>Bus Interchange</a:t>
            </a:r>
          </a:p>
          <a:p>
            <a:pPr marL="857250" lvl="1" indent="-457200">
              <a:buFont typeface="Arial" pitchFamily="34" charset="0"/>
              <a:buChar char="•"/>
            </a:pPr>
            <a:r>
              <a:rPr lang="en-NZ" dirty="0" smtClean="0">
                <a:latin typeface="Arial" pitchFamily="34" charset="0"/>
                <a:cs typeface="Arial" pitchFamily="34" charset="0"/>
              </a:rPr>
              <a:t>Justice and Emergency Services Precinct</a:t>
            </a:r>
          </a:p>
        </p:txBody>
      </p:sp>
      <p:pic>
        <p:nvPicPr>
          <p:cNvPr id="4" name="Picture 3" descr="pavers weaving full 4.pdf"/>
          <p:cNvPicPr>
            <a:picLocks noChangeAspect="1"/>
          </p:cNvPicPr>
          <p:nvPr/>
        </p:nvPicPr>
        <p:blipFill rotWithShape="1">
          <a:blip r:embed="rId3" cstate="print">
            <a:lum bright="12000" contrast="18000"/>
            <a:extLst>
              <a:ext uri="{28A0092B-C50C-407E-A947-70E740481C1C}">
                <a14:useLocalDpi xmlns:a14="http://schemas.microsoft.com/office/drawing/2010/main" val="0"/>
              </a:ext>
            </a:extLst>
          </a:blip>
          <a:srcRect l="5057" t="31833" r="65980" b="16228"/>
          <a:stretch/>
        </p:blipFill>
        <p:spPr>
          <a:xfrm>
            <a:off x="278264" y="1556792"/>
            <a:ext cx="1576721" cy="4611533"/>
          </a:xfrm>
          <a:prstGeom prst="rect">
            <a:avLst/>
          </a:prstGeom>
        </p:spPr>
      </p:pic>
    </p:spTree>
    <p:extLst>
      <p:ext uri="{BB962C8B-B14F-4D97-AF65-F5344CB8AC3E}">
        <p14:creationId xmlns:p14="http://schemas.microsoft.com/office/powerpoint/2010/main" val="413585940"/>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Title 1"/>
          <p:cNvSpPr>
            <a:spLocks noGrp="1"/>
          </p:cNvSpPr>
          <p:nvPr>
            <p:ph type="title"/>
          </p:nvPr>
        </p:nvSpPr>
        <p:spPr/>
        <p:txBody>
          <a:bodyPr/>
          <a:lstStyle/>
          <a:p>
            <a:r>
              <a:rPr lang="en-NZ" sz="3600" smtClean="0">
                <a:solidFill>
                  <a:schemeClr val="bg1"/>
                </a:solidFill>
                <a:latin typeface="Arial Mäori" pitchFamily="34" charset="0"/>
                <a:ea typeface="Arial Unicode MS" pitchFamily="34" charset="-128"/>
                <a:cs typeface="Arial Unicode MS" pitchFamily="34" charset="-128"/>
              </a:rPr>
              <a:t>Central city residential redevelopment</a:t>
            </a:r>
            <a:endParaRPr lang="en-NZ" sz="3600" smtClean="0">
              <a:solidFill>
                <a:schemeClr val="bg1"/>
              </a:solidFill>
            </a:endParaRPr>
          </a:p>
        </p:txBody>
      </p:sp>
      <p:sp>
        <p:nvSpPr>
          <p:cNvPr id="5" name="Content Placeholder 4"/>
          <p:cNvSpPr>
            <a:spLocks noGrp="1"/>
          </p:cNvSpPr>
          <p:nvPr>
            <p:ph idx="1"/>
          </p:nvPr>
        </p:nvSpPr>
        <p:spPr/>
        <p:txBody>
          <a:bodyPr/>
          <a:lstStyle/>
          <a:p>
            <a:pPr marL="457200" indent="-457200">
              <a:defRPr/>
            </a:pPr>
            <a:r>
              <a:rPr lang="en-NZ" dirty="0">
                <a:solidFill>
                  <a:srgbClr val="000000"/>
                </a:solidFill>
                <a:latin typeface="Arial Mäori" pitchFamily="34" charset="0"/>
                <a:ea typeface="ＭＳ Ｐゴシック"/>
              </a:rPr>
              <a:t>Grow inner city residential population to 20,000+</a:t>
            </a:r>
          </a:p>
          <a:p>
            <a:pPr marL="739775" lvl="1" indent="-457200">
              <a:defRPr/>
            </a:pPr>
            <a:r>
              <a:rPr lang="en-NZ" dirty="0">
                <a:solidFill>
                  <a:srgbClr val="000000"/>
                </a:solidFill>
                <a:latin typeface="Arial Mäori" pitchFamily="34" charset="0"/>
                <a:ea typeface="ＭＳ Ｐゴシック"/>
              </a:rPr>
              <a:t>High quality </a:t>
            </a:r>
            <a:r>
              <a:rPr lang="en-NZ" dirty="0" smtClean="0">
                <a:solidFill>
                  <a:srgbClr val="000000"/>
                </a:solidFill>
                <a:latin typeface="Arial Mäori" pitchFamily="34" charset="0"/>
                <a:ea typeface="ＭＳ Ｐゴシック"/>
              </a:rPr>
              <a:t>amenities and facilities</a:t>
            </a:r>
          </a:p>
          <a:p>
            <a:pPr marL="739775" lvl="1" indent="-457200">
              <a:defRPr/>
            </a:pPr>
            <a:r>
              <a:rPr lang="en-NZ" dirty="0" smtClean="0">
                <a:solidFill>
                  <a:srgbClr val="000000"/>
                </a:solidFill>
                <a:latin typeface="Arial Mäori" pitchFamily="34" charset="0"/>
                <a:ea typeface="ＭＳ Ｐゴシック"/>
              </a:rPr>
              <a:t>Breathe </a:t>
            </a:r>
            <a:endParaRPr lang="en-NZ" dirty="0">
              <a:solidFill>
                <a:srgbClr val="000000"/>
              </a:solidFill>
              <a:latin typeface="Arial Mäori" pitchFamily="34" charset="0"/>
              <a:ea typeface="ＭＳ Ｐゴシック"/>
            </a:endParaRPr>
          </a:p>
          <a:p>
            <a:pPr marL="739775" lvl="1" indent="-457200">
              <a:defRPr/>
            </a:pPr>
            <a:r>
              <a:rPr lang="en-NZ" dirty="0">
                <a:solidFill>
                  <a:srgbClr val="000000"/>
                </a:solidFill>
                <a:latin typeface="Arial Mäori" pitchFamily="34" charset="0"/>
                <a:ea typeface="ＭＳ Ｐゴシック"/>
              </a:rPr>
              <a:t>East Frame</a:t>
            </a:r>
          </a:p>
          <a:p>
            <a:pPr marL="739775" lvl="1" indent="-457200">
              <a:defRPr/>
            </a:pPr>
            <a:r>
              <a:rPr lang="en-NZ" dirty="0">
                <a:solidFill>
                  <a:srgbClr val="000000"/>
                </a:solidFill>
                <a:latin typeface="Arial Mäori" pitchFamily="34" charset="0"/>
                <a:ea typeface="ＭＳ Ｐゴシック"/>
              </a:rPr>
              <a:t>Housing NZ</a:t>
            </a:r>
          </a:p>
          <a:p>
            <a:pPr marL="739775" lvl="1" indent="-457200">
              <a:defRPr/>
            </a:pPr>
            <a:r>
              <a:rPr lang="en-NZ" dirty="0">
                <a:solidFill>
                  <a:srgbClr val="000000"/>
                </a:solidFill>
                <a:latin typeface="Arial Mäori" pitchFamily="34" charset="0"/>
                <a:ea typeface="ＭＳ Ｐゴシック"/>
              </a:rPr>
              <a:t>Mixed use commercial </a:t>
            </a:r>
            <a:r>
              <a:rPr lang="en-NZ" dirty="0" smtClean="0">
                <a:solidFill>
                  <a:srgbClr val="000000"/>
                </a:solidFill>
                <a:latin typeface="Arial Mäori" pitchFamily="34" charset="0"/>
                <a:ea typeface="ＭＳ Ｐゴシック"/>
              </a:rPr>
              <a:t>development</a:t>
            </a:r>
          </a:p>
          <a:p>
            <a:pPr marL="739775" lvl="1" indent="-457200">
              <a:defRPr/>
            </a:pPr>
            <a:r>
              <a:rPr lang="en-NZ" dirty="0" smtClean="0">
                <a:solidFill>
                  <a:srgbClr val="000000"/>
                </a:solidFill>
                <a:latin typeface="Arial Mäori" pitchFamily="34" charset="0"/>
                <a:ea typeface="ＭＳ Ｐゴシック"/>
              </a:rPr>
              <a:t>Enabling and streamlined residential planning framework</a:t>
            </a:r>
            <a:endParaRPr lang="en-NZ" dirty="0">
              <a:solidFill>
                <a:srgbClr val="000000"/>
              </a:solidFill>
              <a:latin typeface="Arial Mäori" pitchFamily="34" charset="0"/>
              <a:ea typeface="ＭＳ Ｐゴシック"/>
            </a:endParaRPr>
          </a:p>
          <a:p>
            <a:pPr marL="739775" lvl="1" indent="-457200">
              <a:defRPr/>
            </a:pPr>
            <a:endParaRPr lang="en-NZ" dirty="0">
              <a:solidFill>
                <a:srgbClr val="000000"/>
              </a:solidFill>
              <a:latin typeface="Arial Mäori" pitchFamily="34" charset="0"/>
              <a:ea typeface="ＭＳ Ｐゴシック"/>
            </a:endParaRPr>
          </a:p>
          <a:p>
            <a:pPr>
              <a:defRPr/>
            </a:pPr>
            <a:endParaRPr lang="en-NZ" dirty="0">
              <a:ea typeface="ＭＳ Ｐゴシック" pitchFamily="34" charset="-128"/>
            </a:endParaRPr>
          </a:p>
          <a:p>
            <a:pPr>
              <a:defRPr/>
            </a:pPr>
            <a:endParaRPr lang="en-NZ" dirty="0">
              <a:ea typeface="ＭＳ Ｐゴシック" pitchFamily="34" charset="-128"/>
            </a:endParaRPr>
          </a:p>
        </p:txBody>
      </p:sp>
      <p:pic>
        <p:nvPicPr>
          <p:cNvPr id="43012" name="Picture 2" descr="http://www.impactgroup.co.nz/wp-content/uploads/110715-Strong-Built-Identity_kylie5aug-584x262.jpg">
            <a:hlinkClick r:id="rId3"/>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t="7387"/>
          <a:stretch/>
        </p:blipFill>
        <p:spPr bwMode="auto">
          <a:xfrm>
            <a:off x="3419872" y="4797152"/>
            <a:ext cx="5226645" cy="1916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21486936"/>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txBox="1">
            <a:spLocks/>
          </p:cNvSpPr>
          <p:nvPr/>
        </p:nvSpPr>
        <p:spPr bwMode="auto">
          <a:xfrm>
            <a:off x="147638" y="252413"/>
            <a:ext cx="7058025" cy="889000"/>
          </a:xfrm>
          <a:prstGeom prst="rect">
            <a:avLst/>
          </a:prstGeom>
          <a:noFill/>
          <a:ln>
            <a:noFill/>
          </a:ln>
          <a:extLst/>
        </p:spPr>
        <p:txBody>
          <a:bodyPr/>
          <a:lstStyle>
            <a:lvl1pPr eaLnBrk="0" hangingPunct="0">
              <a:defRPr>
                <a:solidFill>
                  <a:schemeClr val="tx1"/>
                </a:solidFill>
                <a:latin typeface="Calibri" pitchFamily="34" charset="0"/>
                <a:ea typeface="MS PGothic" pitchFamily="34" charset="-128"/>
              </a:defRPr>
            </a:lvl1pPr>
            <a:lvl2pPr marL="742950" indent="-285750" eaLnBrk="0" hangingPunct="0">
              <a:defRPr>
                <a:solidFill>
                  <a:schemeClr val="tx1"/>
                </a:solidFill>
                <a:latin typeface="Calibri" pitchFamily="34" charset="0"/>
                <a:ea typeface="MS PGothic" pitchFamily="34" charset="-128"/>
              </a:defRPr>
            </a:lvl2pPr>
            <a:lvl3pPr marL="1143000" indent="-228600" eaLnBrk="0" hangingPunct="0">
              <a:defRPr>
                <a:solidFill>
                  <a:schemeClr val="tx1"/>
                </a:solidFill>
                <a:latin typeface="Calibri" pitchFamily="34" charset="0"/>
                <a:ea typeface="MS PGothic" pitchFamily="34" charset="-128"/>
              </a:defRPr>
            </a:lvl3pPr>
            <a:lvl4pPr marL="1600200" indent="-228600" eaLnBrk="0" hangingPunct="0">
              <a:defRPr>
                <a:solidFill>
                  <a:schemeClr val="tx1"/>
                </a:solidFill>
                <a:latin typeface="Calibri" pitchFamily="34" charset="0"/>
                <a:ea typeface="MS PGothic" pitchFamily="34" charset="-128"/>
              </a:defRPr>
            </a:lvl4pPr>
            <a:lvl5pPr marL="2057400" indent="-228600" eaLnBrk="0" hangingPunct="0">
              <a:defRPr>
                <a:solidFill>
                  <a:schemeClr val="tx1"/>
                </a:solidFill>
                <a:latin typeface="Calibri" pitchFamily="34"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Calibri" pitchFamily="34"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Calibri" pitchFamily="34"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Calibri" pitchFamily="34"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Calibri" pitchFamily="34" charset="0"/>
                <a:ea typeface="MS PGothic" pitchFamily="34" charset="-128"/>
              </a:defRPr>
            </a:lvl9pPr>
          </a:lstStyle>
          <a:p>
            <a:pPr marL="371475" indent="-371475" eaLnBrk="1" hangingPunct="1">
              <a:defRPr/>
            </a:pPr>
            <a:r>
              <a:rPr lang="en-NZ" sz="2800" b="1" dirty="0" smtClean="0">
                <a:solidFill>
                  <a:schemeClr val="bg1"/>
                </a:solidFill>
                <a:latin typeface="Arial Unicode MS" pitchFamily="34" charset="-128"/>
                <a:ea typeface="Arial Unicode MS" pitchFamily="34" charset="-128"/>
                <a:cs typeface="Arial Unicode MS" pitchFamily="34" charset="-128"/>
              </a:rPr>
              <a:t>	Central city transport and streets</a:t>
            </a:r>
          </a:p>
        </p:txBody>
      </p:sp>
      <p:sp>
        <p:nvSpPr>
          <p:cNvPr id="19459" name="Title 1"/>
          <p:cNvSpPr txBox="1">
            <a:spLocks/>
          </p:cNvSpPr>
          <p:nvPr/>
        </p:nvSpPr>
        <p:spPr bwMode="auto">
          <a:xfrm>
            <a:off x="234950" y="1522413"/>
            <a:ext cx="8723313" cy="73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pitchFamily="34" charset="0"/>
                <a:ea typeface="MS PGothic" pitchFamily="34" charset="-128"/>
              </a:defRPr>
            </a:lvl1pPr>
            <a:lvl2pPr marL="742950" indent="-285750" eaLnBrk="0" hangingPunct="0">
              <a:defRPr>
                <a:solidFill>
                  <a:schemeClr val="tx1"/>
                </a:solidFill>
                <a:latin typeface="Calibri" pitchFamily="34" charset="0"/>
                <a:ea typeface="MS PGothic" pitchFamily="34" charset="-128"/>
              </a:defRPr>
            </a:lvl2pPr>
            <a:lvl3pPr marL="1143000" indent="-228600" eaLnBrk="0" hangingPunct="0">
              <a:defRPr>
                <a:solidFill>
                  <a:schemeClr val="tx1"/>
                </a:solidFill>
                <a:latin typeface="Calibri" pitchFamily="34" charset="0"/>
                <a:ea typeface="MS PGothic" pitchFamily="34" charset="-128"/>
              </a:defRPr>
            </a:lvl3pPr>
            <a:lvl4pPr marL="1600200" indent="-228600" eaLnBrk="0" hangingPunct="0">
              <a:defRPr>
                <a:solidFill>
                  <a:schemeClr val="tx1"/>
                </a:solidFill>
                <a:latin typeface="Calibri" pitchFamily="34" charset="0"/>
                <a:ea typeface="MS PGothic" pitchFamily="34" charset="-128"/>
              </a:defRPr>
            </a:lvl4pPr>
            <a:lvl5pPr marL="2057400" indent="-228600" eaLnBrk="0" hangingPunct="0">
              <a:defRPr>
                <a:solidFill>
                  <a:schemeClr val="tx1"/>
                </a:solidFill>
                <a:latin typeface="Calibri" pitchFamily="34"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Calibri" pitchFamily="34"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Calibri" pitchFamily="34"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Calibri" pitchFamily="34"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Calibri" pitchFamily="34" charset="0"/>
                <a:ea typeface="MS PGothic" pitchFamily="34" charset="-128"/>
              </a:defRPr>
            </a:lvl9pPr>
          </a:lstStyle>
          <a:p>
            <a:pPr eaLnBrk="1" hangingPunct="1">
              <a:buClr>
                <a:srgbClr val="0A3B93"/>
              </a:buClr>
            </a:pPr>
            <a:r>
              <a:rPr lang="en-NZ" sz="2600"/>
              <a:t>Increase of people living, working and visiting the central city</a:t>
            </a:r>
            <a:endParaRPr lang="en-NZ" sz="2600">
              <a:latin typeface="Arial Unicode MS" pitchFamily="34" charset="-128"/>
              <a:ea typeface="Arial Unicode MS" pitchFamily="34" charset="-128"/>
              <a:cs typeface="Arial Unicode MS" pitchFamily="34" charset="-128"/>
            </a:endParaRPr>
          </a:p>
        </p:txBody>
      </p:sp>
      <p:pic>
        <p:nvPicPr>
          <p:cNvPr id="19460" name="Picture 2"/>
          <p:cNvPicPr>
            <a:picLocks noChangeAspect="1" noChangeArrowheads="1"/>
          </p:cNvPicPr>
          <p:nvPr/>
        </p:nvPicPr>
        <p:blipFill>
          <a:blip r:embed="rId3">
            <a:extLst>
              <a:ext uri="{28A0092B-C50C-407E-A947-70E740481C1C}">
                <a14:useLocalDpi xmlns:a14="http://schemas.microsoft.com/office/drawing/2010/main" val="0"/>
              </a:ext>
            </a:extLst>
          </a:blip>
          <a:srcRect t="4907"/>
          <a:stretch>
            <a:fillRect/>
          </a:stretch>
        </p:blipFill>
        <p:spPr bwMode="auto">
          <a:xfrm>
            <a:off x="1447800" y="2249488"/>
            <a:ext cx="6296025" cy="4105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07647367"/>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txBox="1">
            <a:spLocks/>
          </p:cNvSpPr>
          <p:nvPr/>
        </p:nvSpPr>
        <p:spPr bwMode="auto">
          <a:xfrm>
            <a:off x="320675" y="241300"/>
            <a:ext cx="6648450" cy="1100138"/>
          </a:xfrm>
          <a:prstGeom prst="rect">
            <a:avLst/>
          </a:prstGeom>
          <a:noFill/>
          <a:ln>
            <a:noFill/>
          </a:ln>
          <a:extLst/>
        </p:spPr>
        <p:txBody>
          <a:bodyPr/>
          <a:lstStyle>
            <a:defPPr>
              <a:defRPr lang="en-US"/>
            </a:defPPr>
            <a:lvl1pPr eaLnBrk="1" hangingPunct="1">
              <a:defRPr sz="3200" b="1">
                <a:solidFill>
                  <a:schemeClr val="tx2"/>
                </a:solidFill>
                <a:latin typeface="Arial Unicode MS" pitchFamily="34" charset="-128"/>
                <a:ea typeface="Arial Unicode MS" pitchFamily="34" charset="-128"/>
                <a:cs typeface="Arial Unicode MS" pitchFamily="34" charset="-128"/>
              </a:defRPr>
            </a:lvl1pPr>
            <a:lvl2pPr marL="742950" indent="-285750" eaLnBrk="0" hangingPunct="0"/>
            <a:lvl3pPr marL="1143000" indent="-228600" eaLnBrk="0" hangingPunct="0"/>
            <a:lvl4pPr marL="1600200" indent="-228600" eaLnBrk="0" hangingPunct="0"/>
            <a:lvl5pPr marL="2057400" indent="-228600" eaLnBrk="0" hangingPunct="0"/>
            <a:lvl6pPr marL="2514600" indent="-228600" defTabSz="457200" eaLnBrk="0" fontAlgn="base" hangingPunct="0">
              <a:spcBef>
                <a:spcPct val="0"/>
              </a:spcBef>
              <a:spcAft>
                <a:spcPct val="0"/>
              </a:spcAft>
            </a:lvl6pPr>
            <a:lvl7pPr marL="2971800" indent="-228600" defTabSz="457200" eaLnBrk="0" fontAlgn="base" hangingPunct="0">
              <a:spcBef>
                <a:spcPct val="0"/>
              </a:spcBef>
              <a:spcAft>
                <a:spcPct val="0"/>
              </a:spcAft>
            </a:lvl7pPr>
            <a:lvl8pPr marL="3429000" indent="-228600" defTabSz="457200" eaLnBrk="0" fontAlgn="base" hangingPunct="0">
              <a:spcBef>
                <a:spcPct val="0"/>
              </a:spcBef>
              <a:spcAft>
                <a:spcPct val="0"/>
              </a:spcAft>
            </a:lvl8pPr>
            <a:lvl9pPr marL="3886200" indent="-228600" defTabSz="457200" eaLnBrk="0" fontAlgn="base" hangingPunct="0">
              <a:spcBef>
                <a:spcPct val="0"/>
              </a:spcBef>
              <a:spcAft>
                <a:spcPct val="0"/>
              </a:spcAft>
            </a:lvl9pPr>
          </a:lstStyle>
          <a:p>
            <a:pPr marL="271463">
              <a:defRPr/>
            </a:pPr>
            <a:r>
              <a:rPr lang="en-NZ" dirty="0" smtClean="0">
                <a:solidFill>
                  <a:schemeClr val="bg1"/>
                </a:solidFill>
              </a:rPr>
              <a:t>Travelling patterns – modes share</a:t>
            </a:r>
          </a:p>
        </p:txBody>
      </p:sp>
      <p:pic>
        <p:nvPicPr>
          <p:cNvPr id="20483" name="Picture 3"/>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897063" y="1341438"/>
            <a:ext cx="5295900" cy="5291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5800554"/>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txBox="1">
            <a:spLocks/>
          </p:cNvSpPr>
          <p:nvPr/>
        </p:nvSpPr>
        <p:spPr bwMode="auto">
          <a:xfrm>
            <a:off x="268288" y="346075"/>
            <a:ext cx="6648450" cy="1100138"/>
          </a:xfrm>
          <a:prstGeom prst="rect">
            <a:avLst/>
          </a:prstGeom>
          <a:noFill/>
          <a:ln>
            <a:noFill/>
          </a:ln>
          <a:extLst/>
        </p:spPr>
        <p:txBody>
          <a:bodyPr/>
          <a:lstStyle>
            <a:defPPr>
              <a:defRPr lang="en-US"/>
            </a:defPPr>
            <a:lvl1pPr eaLnBrk="1" hangingPunct="1">
              <a:defRPr sz="3200" b="1">
                <a:solidFill>
                  <a:schemeClr val="tx2"/>
                </a:solidFill>
                <a:latin typeface="Arial Unicode MS" pitchFamily="34" charset="-128"/>
                <a:ea typeface="Arial Unicode MS" pitchFamily="34" charset="-128"/>
                <a:cs typeface="Arial Unicode MS" pitchFamily="34" charset="-128"/>
              </a:defRPr>
            </a:lvl1pPr>
            <a:lvl2pPr marL="742950" indent="-285750" eaLnBrk="0" hangingPunct="0"/>
            <a:lvl3pPr marL="1143000" indent="-228600" eaLnBrk="0" hangingPunct="0"/>
            <a:lvl4pPr marL="1600200" indent="-228600" eaLnBrk="0" hangingPunct="0"/>
            <a:lvl5pPr marL="2057400" indent="-228600" eaLnBrk="0" hangingPunct="0"/>
            <a:lvl6pPr marL="2514600" indent="-228600" defTabSz="457200" eaLnBrk="0" fontAlgn="base" hangingPunct="0">
              <a:spcBef>
                <a:spcPct val="0"/>
              </a:spcBef>
              <a:spcAft>
                <a:spcPct val="0"/>
              </a:spcAft>
            </a:lvl6pPr>
            <a:lvl7pPr marL="2971800" indent="-228600" defTabSz="457200" eaLnBrk="0" fontAlgn="base" hangingPunct="0">
              <a:spcBef>
                <a:spcPct val="0"/>
              </a:spcBef>
              <a:spcAft>
                <a:spcPct val="0"/>
              </a:spcAft>
            </a:lvl7pPr>
            <a:lvl8pPr marL="3429000" indent="-228600" defTabSz="457200" eaLnBrk="0" fontAlgn="base" hangingPunct="0">
              <a:spcBef>
                <a:spcPct val="0"/>
              </a:spcBef>
              <a:spcAft>
                <a:spcPct val="0"/>
              </a:spcAft>
            </a:lvl8pPr>
            <a:lvl9pPr marL="3886200" indent="-228600" defTabSz="457200" eaLnBrk="0" fontAlgn="base" hangingPunct="0">
              <a:spcBef>
                <a:spcPct val="0"/>
              </a:spcBef>
              <a:spcAft>
                <a:spcPct val="0"/>
              </a:spcAft>
            </a:lvl9pPr>
          </a:lstStyle>
          <a:p>
            <a:pPr marL="271463">
              <a:defRPr/>
            </a:pPr>
            <a:r>
              <a:rPr lang="en-NZ" dirty="0" smtClean="0">
                <a:solidFill>
                  <a:schemeClr val="bg1"/>
                </a:solidFill>
              </a:rPr>
              <a:t>Need: shift in ways of travelling</a:t>
            </a:r>
          </a:p>
        </p:txBody>
      </p:sp>
      <p:pic>
        <p:nvPicPr>
          <p:cNvPr id="22531" name="Picture 3"/>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124075" y="1447800"/>
            <a:ext cx="5259388" cy="541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05845028"/>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txBox="1">
            <a:spLocks/>
          </p:cNvSpPr>
          <p:nvPr/>
        </p:nvSpPr>
        <p:spPr bwMode="auto">
          <a:xfrm>
            <a:off x="400050" y="217488"/>
            <a:ext cx="6126163" cy="709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pitchFamily="34" charset="0"/>
                <a:ea typeface="MS PGothic" pitchFamily="34" charset="-128"/>
              </a:defRPr>
            </a:lvl1pPr>
            <a:lvl2pPr marL="742950" indent="-285750" eaLnBrk="0" hangingPunct="0">
              <a:defRPr>
                <a:solidFill>
                  <a:schemeClr val="tx1"/>
                </a:solidFill>
                <a:latin typeface="Calibri" pitchFamily="34" charset="0"/>
                <a:ea typeface="MS PGothic" pitchFamily="34" charset="-128"/>
              </a:defRPr>
            </a:lvl2pPr>
            <a:lvl3pPr marL="1143000" indent="-228600" eaLnBrk="0" hangingPunct="0">
              <a:defRPr>
                <a:solidFill>
                  <a:schemeClr val="tx1"/>
                </a:solidFill>
                <a:latin typeface="Calibri" pitchFamily="34" charset="0"/>
                <a:ea typeface="MS PGothic" pitchFamily="34" charset="-128"/>
              </a:defRPr>
            </a:lvl3pPr>
            <a:lvl4pPr marL="1600200" indent="-228600" eaLnBrk="0" hangingPunct="0">
              <a:defRPr>
                <a:solidFill>
                  <a:schemeClr val="tx1"/>
                </a:solidFill>
                <a:latin typeface="Calibri" pitchFamily="34" charset="0"/>
                <a:ea typeface="MS PGothic" pitchFamily="34" charset="-128"/>
              </a:defRPr>
            </a:lvl4pPr>
            <a:lvl5pPr marL="2057400" indent="-228600" eaLnBrk="0" hangingPunct="0">
              <a:defRPr>
                <a:solidFill>
                  <a:schemeClr val="tx1"/>
                </a:solidFill>
                <a:latin typeface="Calibri" pitchFamily="34"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Calibri" pitchFamily="34"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Calibri" pitchFamily="34"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Calibri" pitchFamily="34"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Calibri" pitchFamily="34" charset="0"/>
                <a:ea typeface="MS PGothic" pitchFamily="34" charset="-128"/>
              </a:defRPr>
            </a:lvl9pPr>
          </a:lstStyle>
          <a:p>
            <a:pPr eaLnBrk="1" hangingPunct="1"/>
            <a:r>
              <a:rPr lang="en-NZ" sz="3200" b="1" dirty="0" smtClean="0">
                <a:solidFill>
                  <a:schemeClr val="bg1"/>
                </a:solidFill>
                <a:latin typeface="Arial Unicode MS" pitchFamily="34" charset="-128"/>
                <a:ea typeface="Arial Unicode MS" pitchFamily="34" charset="-128"/>
                <a:cs typeface="Arial Unicode MS" pitchFamily="34" charset="-128"/>
              </a:rPr>
              <a:t>1. How? </a:t>
            </a:r>
          </a:p>
          <a:p>
            <a:pPr eaLnBrk="1" hangingPunct="1"/>
            <a:r>
              <a:rPr lang="en-NZ" sz="3200" b="1" dirty="0" smtClean="0">
                <a:solidFill>
                  <a:schemeClr val="bg1"/>
                </a:solidFill>
                <a:latin typeface="Arial Unicode MS" pitchFamily="34" charset="-128"/>
                <a:ea typeface="Arial Unicode MS" pitchFamily="34" charset="-128"/>
                <a:cs typeface="Arial Unicode MS" pitchFamily="34" charset="-128"/>
              </a:rPr>
              <a:t>New </a:t>
            </a:r>
            <a:r>
              <a:rPr lang="en-NZ" sz="3200" b="1" dirty="0">
                <a:solidFill>
                  <a:schemeClr val="bg1"/>
                </a:solidFill>
                <a:latin typeface="Arial Unicode MS" pitchFamily="34" charset="-128"/>
                <a:ea typeface="Arial Unicode MS" pitchFamily="34" charset="-128"/>
                <a:cs typeface="Arial Unicode MS" pitchFamily="34" charset="-128"/>
              </a:rPr>
              <a:t>speed zones</a:t>
            </a:r>
          </a:p>
        </p:txBody>
      </p:sp>
      <p:pic>
        <p:nvPicPr>
          <p:cNvPr id="25603" name="Picture 3"/>
          <p:cNvPicPr>
            <a:picLocks noChangeAspect="1"/>
          </p:cNvPicPr>
          <p:nvPr/>
        </p:nvPicPr>
        <p:blipFill>
          <a:blip r:embed="rId3" cstate="print">
            <a:extLst>
              <a:ext uri="{28A0092B-C50C-407E-A947-70E740481C1C}">
                <a14:useLocalDpi xmlns:a14="http://schemas.microsoft.com/office/drawing/2010/main" val="0"/>
              </a:ext>
            </a:extLst>
          </a:blip>
          <a:srcRect t="10291"/>
          <a:stretch>
            <a:fillRect/>
          </a:stretch>
        </p:blipFill>
        <p:spPr bwMode="auto">
          <a:xfrm>
            <a:off x="622300" y="1338263"/>
            <a:ext cx="5680075" cy="467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04" name="Title 1"/>
          <p:cNvSpPr txBox="1">
            <a:spLocks/>
          </p:cNvSpPr>
          <p:nvPr/>
        </p:nvSpPr>
        <p:spPr bwMode="auto">
          <a:xfrm>
            <a:off x="3013075" y="3416300"/>
            <a:ext cx="2009775"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pitchFamily="34" charset="0"/>
                <a:ea typeface="MS PGothic" pitchFamily="34" charset="-128"/>
              </a:defRPr>
            </a:lvl1pPr>
            <a:lvl2pPr marL="742950" indent="-285750" eaLnBrk="0" hangingPunct="0">
              <a:defRPr>
                <a:solidFill>
                  <a:schemeClr val="tx1"/>
                </a:solidFill>
                <a:latin typeface="Calibri" pitchFamily="34" charset="0"/>
                <a:ea typeface="MS PGothic" pitchFamily="34" charset="-128"/>
              </a:defRPr>
            </a:lvl2pPr>
            <a:lvl3pPr marL="1143000" indent="-228600" eaLnBrk="0" hangingPunct="0">
              <a:defRPr>
                <a:solidFill>
                  <a:schemeClr val="tx1"/>
                </a:solidFill>
                <a:latin typeface="Calibri" pitchFamily="34" charset="0"/>
                <a:ea typeface="MS PGothic" pitchFamily="34" charset="-128"/>
              </a:defRPr>
            </a:lvl3pPr>
            <a:lvl4pPr marL="1600200" indent="-228600" eaLnBrk="0" hangingPunct="0">
              <a:defRPr>
                <a:solidFill>
                  <a:schemeClr val="tx1"/>
                </a:solidFill>
                <a:latin typeface="Calibri" pitchFamily="34" charset="0"/>
                <a:ea typeface="MS PGothic" pitchFamily="34" charset="-128"/>
              </a:defRPr>
            </a:lvl4pPr>
            <a:lvl5pPr marL="2057400" indent="-228600" eaLnBrk="0" hangingPunct="0">
              <a:defRPr>
                <a:solidFill>
                  <a:schemeClr val="tx1"/>
                </a:solidFill>
                <a:latin typeface="Calibri" pitchFamily="34"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Calibri" pitchFamily="34"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Calibri" pitchFamily="34"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Calibri" pitchFamily="34"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Calibri" pitchFamily="34" charset="0"/>
                <a:ea typeface="MS PGothic" pitchFamily="34" charset="-128"/>
              </a:defRPr>
            </a:lvl9pPr>
          </a:lstStyle>
          <a:p>
            <a:pPr eaLnBrk="1" hangingPunct="1"/>
            <a:r>
              <a:rPr lang="en-NZ" sz="2400" b="1">
                <a:solidFill>
                  <a:schemeClr val="tx2"/>
                </a:solidFill>
                <a:latin typeface="Arial Unicode MS" pitchFamily="34" charset="-128"/>
                <a:ea typeface="Arial Unicode MS" pitchFamily="34" charset="-128"/>
                <a:cs typeface="Arial Unicode MS" pitchFamily="34" charset="-128"/>
              </a:rPr>
              <a:t>max 30km/h</a:t>
            </a:r>
          </a:p>
        </p:txBody>
      </p:sp>
      <p:sp>
        <p:nvSpPr>
          <p:cNvPr id="13" name="Title 1"/>
          <p:cNvSpPr txBox="1">
            <a:spLocks/>
          </p:cNvSpPr>
          <p:nvPr/>
        </p:nvSpPr>
        <p:spPr bwMode="auto">
          <a:xfrm>
            <a:off x="3779838" y="1976438"/>
            <a:ext cx="2009775" cy="519112"/>
          </a:xfrm>
          <a:prstGeom prst="rect">
            <a:avLst/>
          </a:prstGeom>
          <a:noFill/>
          <a:ln>
            <a:noFill/>
          </a:ln>
          <a:extLst/>
        </p:spPr>
        <p:txBody>
          <a:bodyPr>
            <a:normAutofit/>
          </a:bodyPr>
          <a:lstStyle>
            <a:lvl1pPr algn="l" defTabSz="457200" rtl="0" eaLnBrk="0" fontAlgn="base" hangingPunct="0">
              <a:spcBef>
                <a:spcPct val="0"/>
              </a:spcBef>
              <a:spcAft>
                <a:spcPct val="0"/>
              </a:spcAft>
              <a:defRPr sz="3200" b="1" kern="1200">
                <a:solidFill>
                  <a:srgbClr val="FFFFFF"/>
                </a:solidFill>
                <a:latin typeface="Arial Unicode MS"/>
                <a:ea typeface="MS PGothic" pitchFamily="34" charset="-128"/>
                <a:cs typeface="Arial Unicode MS"/>
              </a:defRPr>
            </a:lvl1pPr>
            <a:lvl2pPr algn="l" defTabSz="457200" rtl="0" eaLnBrk="0" fontAlgn="base" hangingPunct="0">
              <a:spcBef>
                <a:spcPct val="0"/>
              </a:spcBef>
              <a:spcAft>
                <a:spcPct val="0"/>
              </a:spcAft>
              <a:defRPr sz="3000" b="1">
                <a:solidFill>
                  <a:schemeClr val="tx1"/>
                </a:solidFill>
                <a:latin typeface="Arial Unicode MS" charset="0"/>
                <a:ea typeface="MS PGothic" pitchFamily="34" charset="-128"/>
                <a:cs typeface="Arial Unicode MS" pitchFamily="34" charset="-128"/>
              </a:defRPr>
            </a:lvl2pPr>
            <a:lvl3pPr algn="l" defTabSz="457200" rtl="0" eaLnBrk="0" fontAlgn="base" hangingPunct="0">
              <a:spcBef>
                <a:spcPct val="0"/>
              </a:spcBef>
              <a:spcAft>
                <a:spcPct val="0"/>
              </a:spcAft>
              <a:defRPr sz="3000" b="1">
                <a:solidFill>
                  <a:schemeClr val="tx1"/>
                </a:solidFill>
                <a:latin typeface="Arial Unicode MS" charset="0"/>
                <a:ea typeface="MS PGothic" pitchFamily="34" charset="-128"/>
                <a:cs typeface="Arial Unicode MS" pitchFamily="34" charset="-128"/>
              </a:defRPr>
            </a:lvl3pPr>
            <a:lvl4pPr algn="l" defTabSz="457200" rtl="0" eaLnBrk="0" fontAlgn="base" hangingPunct="0">
              <a:spcBef>
                <a:spcPct val="0"/>
              </a:spcBef>
              <a:spcAft>
                <a:spcPct val="0"/>
              </a:spcAft>
              <a:defRPr sz="3000" b="1">
                <a:solidFill>
                  <a:schemeClr val="tx1"/>
                </a:solidFill>
                <a:latin typeface="Arial Unicode MS" charset="0"/>
                <a:ea typeface="MS PGothic" pitchFamily="34" charset="-128"/>
                <a:cs typeface="Arial Unicode MS" pitchFamily="34" charset="-128"/>
              </a:defRPr>
            </a:lvl4pPr>
            <a:lvl5pPr algn="l" defTabSz="457200" rtl="0" eaLnBrk="0" fontAlgn="base" hangingPunct="0">
              <a:spcBef>
                <a:spcPct val="0"/>
              </a:spcBef>
              <a:spcAft>
                <a:spcPct val="0"/>
              </a:spcAft>
              <a:defRPr sz="3000" b="1">
                <a:solidFill>
                  <a:schemeClr val="tx1"/>
                </a:solidFill>
                <a:latin typeface="Arial Unicode MS" charset="0"/>
                <a:ea typeface="MS PGothic" pitchFamily="34" charset="-128"/>
                <a:cs typeface="Arial Unicode MS" pitchFamily="34" charset="-128"/>
              </a:defRPr>
            </a:lvl5pPr>
            <a:lvl6pPr marL="457200" algn="l" defTabSz="457200" rtl="0" fontAlgn="base">
              <a:spcBef>
                <a:spcPct val="0"/>
              </a:spcBef>
              <a:spcAft>
                <a:spcPct val="0"/>
              </a:spcAft>
              <a:defRPr sz="3600" b="1">
                <a:solidFill>
                  <a:srgbClr val="0A3B93"/>
                </a:solidFill>
                <a:latin typeface="Arial Unicode MS" charset="0"/>
                <a:ea typeface="ＭＳ Ｐゴシック" charset="0"/>
              </a:defRPr>
            </a:lvl6pPr>
            <a:lvl7pPr marL="914400" algn="l" defTabSz="457200" rtl="0" fontAlgn="base">
              <a:spcBef>
                <a:spcPct val="0"/>
              </a:spcBef>
              <a:spcAft>
                <a:spcPct val="0"/>
              </a:spcAft>
              <a:defRPr sz="3600" b="1">
                <a:solidFill>
                  <a:srgbClr val="0A3B93"/>
                </a:solidFill>
                <a:latin typeface="Arial Unicode MS" charset="0"/>
                <a:ea typeface="ＭＳ Ｐゴシック" charset="0"/>
              </a:defRPr>
            </a:lvl7pPr>
            <a:lvl8pPr marL="1371600" algn="l" defTabSz="457200" rtl="0" fontAlgn="base">
              <a:spcBef>
                <a:spcPct val="0"/>
              </a:spcBef>
              <a:spcAft>
                <a:spcPct val="0"/>
              </a:spcAft>
              <a:defRPr sz="3600" b="1">
                <a:solidFill>
                  <a:srgbClr val="0A3B93"/>
                </a:solidFill>
                <a:latin typeface="Arial Unicode MS" charset="0"/>
                <a:ea typeface="ＭＳ Ｐゴシック" charset="0"/>
              </a:defRPr>
            </a:lvl8pPr>
            <a:lvl9pPr marL="1828800" algn="l" defTabSz="457200" rtl="0" fontAlgn="base">
              <a:spcBef>
                <a:spcPct val="0"/>
              </a:spcBef>
              <a:spcAft>
                <a:spcPct val="0"/>
              </a:spcAft>
              <a:defRPr sz="3600" b="1">
                <a:solidFill>
                  <a:srgbClr val="0A3B93"/>
                </a:solidFill>
                <a:latin typeface="Arial Unicode MS" charset="0"/>
                <a:ea typeface="ＭＳ Ｐゴシック" charset="0"/>
              </a:defRPr>
            </a:lvl9pPr>
          </a:lstStyle>
          <a:p>
            <a:pPr eaLnBrk="1" hangingPunct="1">
              <a:defRPr/>
            </a:pPr>
            <a:r>
              <a:rPr lang="en-NZ" sz="2400" dirty="0" smtClean="0">
                <a:solidFill>
                  <a:schemeClr val="tx1">
                    <a:lumMod val="65000"/>
                    <a:lumOff val="35000"/>
                  </a:schemeClr>
                </a:solidFill>
                <a:latin typeface="Arial Unicode MS" pitchFamily="34" charset="-128"/>
                <a:ea typeface="Arial Unicode MS" pitchFamily="34" charset="-128"/>
                <a:cs typeface="Arial Unicode MS" pitchFamily="34" charset="-128"/>
              </a:rPr>
              <a:t>max 50km/h</a:t>
            </a:r>
            <a:endParaRPr lang="en-NZ" sz="2400" dirty="0">
              <a:solidFill>
                <a:schemeClr val="tx1">
                  <a:lumMod val="65000"/>
                  <a:lumOff val="35000"/>
                </a:schemeClr>
              </a:solidFill>
              <a:latin typeface="Arial Unicode MS" pitchFamily="34" charset="-128"/>
              <a:ea typeface="Arial Unicode MS" pitchFamily="34" charset="-128"/>
              <a:cs typeface="Arial Unicode MS" pitchFamily="34" charset="-128"/>
            </a:endParaRPr>
          </a:p>
        </p:txBody>
      </p:sp>
      <p:sp>
        <p:nvSpPr>
          <p:cNvPr id="25606" name="Text Box 7"/>
          <p:cNvSpPr txBox="1">
            <a:spLocks noChangeArrowheads="1"/>
          </p:cNvSpPr>
          <p:nvPr/>
        </p:nvSpPr>
        <p:spPr bwMode="auto">
          <a:xfrm>
            <a:off x="6677025" y="3695700"/>
            <a:ext cx="1538288" cy="272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MS PGothic" pitchFamily="34" charset="-128"/>
              </a:defRPr>
            </a:lvl1pPr>
            <a:lvl2pPr marL="742950" indent="-285750" eaLnBrk="0" hangingPunct="0">
              <a:defRPr>
                <a:solidFill>
                  <a:schemeClr val="tx1"/>
                </a:solidFill>
                <a:latin typeface="Calibri" pitchFamily="34" charset="0"/>
                <a:ea typeface="MS PGothic" pitchFamily="34" charset="-128"/>
              </a:defRPr>
            </a:lvl2pPr>
            <a:lvl3pPr marL="1143000" indent="-228600" eaLnBrk="0" hangingPunct="0">
              <a:defRPr>
                <a:solidFill>
                  <a:schemeClr val="tx1"/>
                </a:solidFill>
                <a:latin typeface="Calibri" pitchFamily="34" charset="0"/>
                <a:ea typeface="MS PGothic" pitchFamily="34" charset="-128"/>
              </a:defRPr>
            </a:lvl3pPr>
            <a:lvl4pPr marL="1600200" indent="-228600" eaLnBrk="0" hangingPunct="0">
              <a:defRPr>
                <a:solidFill>
                  <a:schemeClr val="tx1"/>
                </a:solidFill>
                <a:latin typeface="Calibri" pitchFamily="34" charset="0"/>
                <a:ea typeface="MS PGothic" pitchFamily="34" charset="-128"/>
              </a:defRPr>
            </a:lvl4pPr>
            <a:lvl5pPr marL="2057400" indent="-228600" eaLnBrk="0" hangingPunct="0">
              <a:defRPr>
                <a:solidFill>
                  <a:schemeClr val="tx1"/>
                </a:solidFill>
                <a:latin typeface="Calibri"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Calibri"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Calibri"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Calibri"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Calibri" pitchFamily="34" charset="0"/>
                <a:ea typeface="MS PGothic" pitchFamily="34" charset="-128"/>
              </a:defRPr>
            </a:lvl9pPr>
          </a:lstStyle>
          <a:p>
            <a:pPr defTabSz="914400" eaLnBrk="1" hangingPunct="1">
              <a:spcBef>
                <a:spcPct val="50000"/>
              </a:spcBef>
            </a:pPr>
            <a:r>
              <a:rPr lang="en-NZ" b="1"/>
              <a:t>Aim:</a:t>
            </a:r>
          </a:p>
          <a:p>
            <a:pPr defTabSz="914400" eaLnBrk="1" hangingPunct="1">
              <a:spcBef>
                <a:spcPct val="50000"/>
              </a:spcBef>
            </a:pPr>
            <a:r>
              <a:rPr lang="en-NZ" b="1"/>
              <a:t>Safe speed environments</a:t>
            </a:r>
          </a:p>
          <a:p>
            <a:pPr defTabSz="914400" eaLnBrk="1" hangingPunct="1">
              <a:spcBef>
                <a:spcPct val="50000"/>
              </a:spcBef>
            </a:pPr>
            <a:r>
              <a:rPr lang="en-NZ" b="1"/>
              <a:t>Pedestrian friendly city core</a:t>
            </a:r>
          </a:p>
          <a:p>
            <a:pPr defTabSz="914400" eaLnBrk="1" hangingPunct="1">
              <a:spcBef>
                <a:spcPct val="50000"/>
              </a:spcBef>
            </a:pPr>
            <a:r>
              <a:rPr lang="en-NZ" b="1"/>
              <a:t>Reduced travel noise</a:t>
            </a:r>
            <a:endParaRPr lang="en-GB" sz="1400"/>
          </a:p>
        </p:txBody>
      </p:sp>
    </p:spTree>
    <p:extLst>
      <p:ext uri="{BB962C8B-B14F-4D97-AF65-F5344CB8AC3E}">
        <p14:creationId xmlns:p14="http://schemas.microsoft.com/office/powerpoint/2010/main" val="366555918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2529" name="Content Placeholder 2"/>
          <p:cNvGraphicFramePr>
            <a:graphicFrameLocks noGrp="1"/>
          </p:cNvGraphicFramePr>
          <p:nvPr>
            <p:ph idx="1"/>
          </p:nvPr>
        </p:nvGraphicFramePr>
        <p:xfrm>
          <a:off x="908050" y="1846263"/>
          <a:ext cx="7326313" cy="4035425"/>
        </p:xfrm>
        <a:graphic>
          <a:graphicData uri="http://schemas.openxmlformats.org/presentationml/2006/ole">
            <mc:AlternateContent xmlns:mc="http://schemas.openxmlformats.org/markup-compatibility/2006">
              <mc:Choice xmlns:v="urn:schemas-microsoft-com:vml" Requires="v">
                <p:oleObj spid="_x0000_s1041" name="Chart" r:id="rId4" imgW="7326786" imgH="4035218" progId="Excel.Chart.8">
                  <p:embed/>
                </p:oleObj>
              </mc:Choice>
              <mc:Fallback>
                <p:oleObj name="Chart" r:id="rId4" imgW="7326786" imgH="4035218" progId="Excel.Chart.8">
                  <p:embed/>
                  <p:pic>
                    <p:nvPicPr>
                      <p:cNvPr id="0" name=""/>
                      <p:cNvPicPr>
                        <a:picLocks noGrp="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08050" y="1846263"/>
                        <a:ext cx="7326313" cy="40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2530" name="Rectangle 3"/>
          <p:cNvSpPr>
            <a:spLocks noChangeArrowheads="1"/>
          </p:cNvSpPr>
          <p:nvPr/>
        </p:nvSpPr>
        <p:spPr bwMode="auto">
          <a:xfrm>
            <a:off x="401638" y="393700"/>
            <a:ext cx="478849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457200" fontAlgn="base">
              <a:spcBef>
                <a:spcPct val="0"/>
              </a:spcBef>
              <a:spcAft>
                <a:spcPct val="0"/>
              </a:spcAft>
            </a:pPr>
            <a:r>
              <a:rPr lang="en-US" sz="3600" dirty="0">
                <a:solidFill>
                  <a:srgbClr val="FFFFFF"/>
                </a:solidFill>
                <a:latin typeface="Arial Mäori" pitchFamily="34" charset="0"/>
                <a:ea typeface="Arial Unicode MS" pitchFamily="34" charset="-128"/>
                <a:cs typeface="Arial Unicode MS" pitchFamily="34" charset="-128"/>
              </a:rPr>
              <a:t>$40B+ Estimated Cost</a:t>
            </a:r>
            <a:endParaRPr lang="en-NZ" sz="3600" dirty="0">
              <a:solidFill>
                <a:srgbClr val="FFFFFF"/>
              </a:solidFill>
              <a:latin typeface="Arial Mäori" pitchFamily="34" charset="0"/>
            </a:endParaRPr>
          </a:p>
        </p:txBody>
      </p:sp>
    </p:spTree>
    <p:extLst>
      <p:ext uri="{BB962C8B-B14F-4D97-AF65-F5344CB8AC3E}">
        <p14:creationId xmlns:p14="http://schemas.microsoft.com/office/powerpoint/2010/main" val="3165238456"/>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6"/>
          <p:cNvPicPr>
            <a:picLocks noChangeAspect="1" noChangeArrowheads="1"/>
          </p:cNvPicPr>
          <p:nvPr/>
        </p:nvPicPr>
        <p:blipFill>
          <a:blip r:embed="rId3">
            <a:extLst>
              <a:ext uri="{28A0092B-C50C-407E-A947-70E740481C1C}">
                <a14:useLocalDpi xmlns:a14="http://schemas.microsoft.com/office/drawing/2010/main" val="0"/>
              </a:ext>
            </a:extLst>
          </a:blip>
          <a:srcRect t="5640"/>
          <a:stretch>
            <a:fillRect/>
          </a:stretch>
        </p:blipFill>
        <p:spPr bwMode="auto">
          <a:xfrm>
            <a:off x="709613" y="1638300"/>
            <a:ext cx="6091237" cy="467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628" name="Text Box 7"/>
          <p:cNvSpPr txBox="1">
            <a:spLocks noChangeArrowheads="1"/>
          </p:cNvSpPr>
          <p:nvPr/>
        </p:nvSpPr>
        <p:spPr bwMode="auto">
          <a:xfrm>
            <a:off x="6800850" y="2041525"/>
            <a:ext cx="2041525" cy="3292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MS PGothic" pitchFamily="34" charset="-128"/>
              </a:defRPr>
            </a:lvl1pPr>
            <a:lvl2pPr marL="742950" indent="-285750" eaLnBrk="0" hangingPunct="0">
              <a:defRPr>
                <a:solidFill>
                  <a:schemeClr val="tx1"/>
                </a:solidFill>
                <a:latin typeface="Calibri" pitchFamily="34" charset="0"/>
                <a:ea typeface="MS PGothic" pitchFamily="34" charset="-128"/>
              </a:defRPr>
            </a:lvl2pPr>
            <a:lvl3pPr marL="1143000" indent="-228600" eaLnBrk="0" hangingPunct="0">
              <a:defRPr>
                <a:solidFill>
                  <a:schemeClr val="tx1"/>
                </a:solidFill>
                <a:latin typeface="Calibri" pitchFamily="34" charset="0"/>
                <a:ea typeface="MS PGothic" pitchFamily="34" charset="-128"/>
              </a:defRPr>
            </a:lvl3pPr>
            <a:lvl4pPr marL="1600200" indent="-228600" eaLnBrk="0" hangingPunct="0">
              <a:defRPr>
                <a:solidFill>
                  <a:schemeClr val="tx1"/>
                </a:solidFill>
                <a:latin typeface="Calibri" pitchFamily="34" charset="0"/>
                <a:ea typeface="MS PGothic" pitchFamily="34" charset="-128"/>
              </a:defRPr>
            </a:lvl4pPr>
            <a:lvl5pPr marL="2057400" indent="-228600" eaLnBrk="0" hangingPunct="0">
              <a:defRPr>
                <a:solidFill>
                  <a:schemeClr val="tx1"/>
                </a:solidFill>
                <a:latin typeface="Calibri"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Calibri"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Calibri"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Calibri"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Calibri" pitchFamily="34" charset="0"/>
                <a:ea typeface="MS PGothic" pitchFamily="34" charset="-128"/>
              </a:defRPr>
            </a:lvl9pPr>
          </a:lstStyle>
          <a:p>
            <a:pPr defTabSz="914400" eaLnBrk="1" hangingPunct="1">
              <a:spcBef>
                <a:spcPct val="50000"/>
              </a:spcBef>
            </a:pPr>
            <a:r>
              <a:rPr lang="en-NZ" b="1"/>
              <a:t>One network for all travel needs and modes</a:t>
            </a:r>
          </a:p>
          <a:p>
            <a:pPr defTabSz="914400" eaLnBrk="1" hangingPunct="1">
              <a:spcBef>
                <a:spcPct val="50000"/>
              </a:spcBef>
            </a:pPr>
            <a:endParaRPr lang="en-NZ" b="1"/>
          </a:p>
          <a:p>
            <a:pPr defTabSz="914400" eaLnBrk="1" hangingPunct="1">
              <a:spcBef>
                <a:spcPct val="50000"/>
              </a:spcBef>
            </a:pPr>
            <a:r>
              <a:rPr lang="en-NZ"/>
              <a:t>Clear mode priority on some links for:</a:t>
            </a:r>
          </a:p>
          <a:p>
            <a:pPr defTabSz="914400" eaLnBrk="1" hangingPunct="1">
              <a:spcBef>
                <a:spcPct val="50000"/>
              </a:spcBef>
              <a:buFontTx/>
              <a:buChar char="•"/>
            </a:pPr>
            <a:r>
              <a:rPr lang="en-NZ" sz="1400"/>
              <a:t>Walking</a:t>
            </a:r>
          </a:p>
          <a:p>
            <a:pPr defTabSz="914400" eaLnBrk="1" hangingPunct="1">
              <a:spcBef>
                <a:spcPct val="50000"/>
              </a:spcBef>
              <a:buFontTx/>
              <a:buChar char="•"/>
            </a:pPr>
            <a:r>
              <a:rPr lang="en-NZ" sz="1400"/>
              <a:t>Cycling</a:t>
            </a:r>
          </a:p>
          <a:p>
            <a:pPr defTabSz="914400" eaLnBrk="1" hangingPunct="1">
              <a:spcBef>
                <a:spcPct val="50000"/>
              </a:spcBef>
              <a:buFontTx/>
              <a:buChar char="•"/>
            </a:pPr>
            <a:r>
              <a:rPr lang="en-NZ" sz="1400"/>
              <a:t>Public transport</a:t>
            </a:r>
          </a:p>
          <a:p>
            <a:pPr defTabSz="914400" eaLnBrk="1" hangingPunct="1">
              <a:spcBef>
                <a:spcPct val="50000"/>
              </a:spcBef>
              <a:buFontTx/>
              <a:buChar char="•"/>
            </a:pPr>
            <a:r>
              <a:rPr lang="en-NZ" sz="1400"/>
              <a:t>General traffic</a:t>
            </a:r>
            <a:endParaRPr lang="en-GB" sz="1400"/>
          </a:p>
        </p:txBody>
      </p:sp>
      <p:sp>
        <p:nvSpPr>
          <p:cNvPr id="26629" name="Title 1"/>
          <p:cNvSpPr>
            <a:spLocks noGrp="1"/>
          </p:cNvSpPr>
          <p:nvPr>
            <p:ph type="title"/>
          </p:nvPr>
        </p:nvSpPr>
        <p:spPr bwMode="auto">
          <a:xfrm>
            <a:off x="230188" y="225425"/>
            <a:ext cx="7110412" cy="98583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542925" indent="-542925" eaLnBrk="1" hangingPunct="1"/>
            <a:r>
              <a:rPr lang="en-NZ" dirty="0">
                <a:solidFill>
                  <a:schemeClr val="bg1"/>
                </a:solidFill>
                <a:latin typeface="Arial Unicode MS" pitchFamily="34" charset="-128"/>
                <a:ea typeface="Arial Unicode MS" pitchFamily="34" charset="-128"/>
                <a:cs typeface="Arial Unicode MS" pitchFamily="34" charset="-128"/>
              </a:rPr>
              <a:t>2</a:t>
            </a:r>
            <a:r>
              <a:rPr lang="en-NZ" sz="3200" dirty="0" smtClean="0">
                <a:solidFill>
                  <a:schemeClr val="bg1"/>
                </a:solidFill>
                <a:latin typeface="Arial Unicode MS" pitchFamily="34" charset="-128"/>
                <a:ea typeface="Arial Unicode MS" pitchFamily="34" charset="-128"/>
                <a:cs typeface="Arial Unicode MS" pitchFamily="34" charset="-128"/>
              </a:rPr>
              <a:t>. New road user </a:t>
            </a:r>
            <a:r>
              <a:rPr lang="en-NZ" sz="3200" dirty="0" err="1" smtClean="0">
                <a:solidFill>
                  <a:schemeClr val="bg1"/>
                </a:solidFill>
                <a:latin typeface="Arial Unicode MS" pitchFamily="34" charset="-128"/>
                <a:ea typeface="Arial Unicode MS" pitchFamily="34" charset="-128"/>
                <a:cs typeface="Arial Unicode MS" pitchFamily="34" charset="-128"/>
              </a:rPr>
              <a:t>heirarchy</a:t>
            </a:r>
            <a:endParaRPr lang="en-NZ" sz="2800" dirty="0" smtClean="0">
              <a:solidFill>
                <a:schemeClr val="bg1"/>
              </a:solidFill>
              <a:latin typeface="Arial Unicode MS" pitchFamily="34" charset="-128"/>
              <a:ea typeface="Arial Unicode MS" pitchFamily="34" charset="-128"/>
              <a:cs typeface="Arial Unicode MS" pitchFamily="34" charset="-128"/>
            </a:endParaRPr>
          </a:p>
        </p:txBody>
      </p:sp>
    </p:spTree>
    <p:extLst>
      <p:ext uri="{BB962C8B-B14F-4D97-AF65-F5344CB8AC3E}">
        <p14:creationId xmlns:p14="http://schemas.microsoft.com/office/powerpoint/2010/main" val="1922999714"/>
      </p:ext>
    </p:extLst>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Title 1"/>
          <p:cNvSpPr>
            <a:spLocks noGrp="1"/>
          </p:cNvSpPr>
          <p:nvPr>
            <p:ph type="title"/>
          </p:nvPr>
        </p:nvSpPr>
        <p:spPr/>
        <p:txBody>
          <a:bodyPr/>
          <a:lstStyle/>
          <a:p>
            <a:r>
              <a:rPr lang="en-NZ" sz="3600" smtClean="0">
                <a:solidFill>
                  <a:schemeClr val="bg1"/>
                </a:solidFill>
                <a:latin typeface="Arial Mäori" pitchFamily="34" charset="0"/>
                <a:ea typeface="Arial Unicode MS" pitchFamily="34" charset="-128"/>
                <a:cs typeface="Arial Unicode MS" pitchFamily="34" charset="-128"/>
              </a:rPr>
              <a:t>Wider Public Sector Projects</a:t>
            </a:r>
            <a:endParaRPr lang="en-NZ" sz="3600" smtClean="0">
              <a:solidFill>
                <a:schemeClr val="bg1"/>
              </a:solidFill>
            </a:endParaRPr>
          </a:p>
        </p:txBody>
      </p:sp>
      <p:sp>
        <p:nvSpPr>
          <p:cNvPr id="27650" name="Content Placeholder 2"/>
          <p:cNvSpPr>
            <a:spLocks noGrp="1"/>
          </p:cNvSpPr>
          <p:nvPr>
            <p:ph idx="1"/>
          </p:nvPr>
        </p:nvSpPr>
        <p:spPr/>
        <p:txBody>
          <a:bodyPr/>
          <a:lstStyle/>
          <a:p>
            <a:pPr marL="800100" lvl="1" indent="-342900" algn="just" eaLnBrk="1" hangingPunct="1">
              <a:spcBef>
                <a:spcPct val="0"/>
              </a:spcBef>
            </a:pPr>
            <a:r>
              <a:rPr lang="en-NZ" dirty="0" smtClean="0">
                <a:solidFill>
                  <a:srgbClr val="000000"/>
                </a:solidFill>
                <a:latin typeface="Arial Mäori" pitchFamily="34" charset="0"/>
                <a:ea typeface="Arial Unicode MS" pitchFamily="34" charset="-128"/>
                <a:cs typeface="Arial Unicode MS" pitchFamily="34" charset="-128"/>
              </a:rPr>
              <a:t>Christchurch City Council</a:t>
            </a:r>
          </a:p>
          <a:p>
            <a:pPr marL="800100" lvl="1" indent="-342900" algn="just" eaLnBrk="1" hangingPunct="1">
              <a:spcBef>
                <a:spcPct val="0"/>
              </a:spcBef>
            </a:pPr>
            <a:r>
              <a:rPr lang="en-NZ" dirty="0" smtClean="0">
                <a:solidFill>
                  <a:srgbClr val="000000"/>
                </a:solidFill>
                <a:latin typeface="Arial Mäori" pitchFamily="34" charset="0"/>
                <a:ea typeface="Arial Unicode MS" pitchFamily="34" charset="-128"/>
                <a:cs typeface="Arial Unicode MS" pitchFamily="34" charset="-128"/>
              </a:rPr>
              <a:t>Schools		</a:t>
            </a:r>
          </a:p>
          <a:p>
            <a:pPr marL="800100" lvl="1" indent="-342900" algn="just" eaLnBrk="1" hangingPunct="1">
              <a:spcBef>
                <a:spcPct val="0"/>
              </a:spcBef>
            </a:pPr>
            <a:r>
              <a:rPr lang="en-NZ" dirty="0" smtClean="0">
                <a:solidFill>
                  <a:srgbClr val="000000"/>
                </a:solidFill>
                <a:latin typeface="Arial Mäori" pitchFamily="34" charset="0"/>
                <a:ea typeface="Arial Unicode MS" pitchFamily="34" charset="-128"/>
                <a:cs typeface="Arial Unicode MS" pitchFamily="34" charset="-128"/>
              </a:rPr>
              <a:t>Canterbury University</a:t>
            </a:r>
          </a:p>
          <a:p>
            <a:pPr marL="800100" lvl="1" indent="-342900" algn="just" eaLnBrk="1" hangingPunct="1">
              <a:spcBef>
                <a:spcPct val="0"/>
              </a:spcBef>
            </a:pPr>
            <a:r>
              <a:rPr lang="en-NZ" dirty="0" smtClean="0">
                <a:solidFill>
                  <a:srgbClr val="000000"/>
                </a:solidFill>
                <a:latin typeface="Arial Mäori" pitchFamily="34" charset="0"/>
                <a:ea typeface="Arial Unicode MS" pitchFamily="34" charset="-128"/>
                <a:cs typeface="Arial Unicode MS" pitchFamily="34" charset="-128"/>
              </a:rPr>
              <a:t>Lincoln University</a:t>
            </a:r>
          </a:p>
          <a:p>
            <a:pPr marL="800100" lvl="1" indent="-342900" algn="just" eaLnBrk="1" hangingPunct="1">
              <a:spcBef>
                <a:spcPct val="0"/>
              </a:spcBef>
            </a:pPr>
            <a:r>
              <a:rPr lang="en-NZ" dirty="0" smtClean="0">
                <a:solidFill>
                  <a:srgbClr val="000000"/>
                </a:solidFill>
                <a:latin typeface="Arial Mäori" pitchFamily="34" charset="0"/>
                <a:ea typeface="Arial Unicode MS" pitchFamily="34" charset="-128"/>
                <a:cs typeface="Arial Unicode MS" pitchFamily="34" charset="-128"/>
              </a:rPr>
              <a:t>CPIT</a:t>
            </a:r>
          </a:p>
          <a:p>
            <a:pPr marL="800100" lvl="1" indent="-342900" algn="just" eaLnBrk="1" hangingPunct="1">
              <a:spcBef>
                <a:spcPct val="0"/>
              </a:spcBef>
            </a:pPr>
            <a:r>
              <a:rPr lang="en-NZ" dirty="0" smtClean="0">
                <a:solidFill>
                  <a:srgbClr val="000000"/>
                </a:solidFill>
                <a:latin typeface="Arial Mäori" pitchFamily="34" charset="0"/>
                <a:ea typeface="Arial Unicode MS" pitchFamily="34" charset="-128"/>
                <a:cs typeface="Arial Unicode MS" pitchFamily="34" charset="-128"/>
              </a:rPr>
              <a:t>Port of </a:t>
            </a:r>
            <a:r>
              <a:rPr lang="en-NZ" dirty="0" err="1" smtClean="0">
                <a:solidFill>
                  <a:srgbClr val="000000"/>
                </a:solidFill>
                <a:latin typeface="Arial Mäori" pitchFamily="34" charset="0"/>
                <a:ea typeface="Arial Unicode MS" pitchFamily="34" charset="-128"/>
                <a:cs typeface="Arial Unicode MS" pitchFamily="34" charset="-128"/>
              </a:rPr>
              <a:t>Lyttelton</a:t>
            </a:r>
            <a:endParaRPr lang="en-NZ" dirty="0" smtClean="0">
              <a:solidFill>
                <a:srgbClr val="000000"/>
              </a:solidFill>
              <a:latin typeface="Arial Mäori" pitchFamily="34" charset="0"/>
              <a:ea typeface="Arial Unicode MS" pitchFamily="34" charset="-128"/>
              <a:cs typeface="Arial Unicode MS" pitchFamily="34" charset="-128"/>
            </a:endParaRPr>
          </a:p>
          <a:p>
            <a:pPr marL="800100" lvl="1" indent="-342900" algn="just" eaLnBrk="1" hangingPunct="1">
              <a:spcBef>
                <a:spcPct val="0"/>
              </a:spcBef>
            </a:pPr>
            <a:r>
              <a:rPr lang="en-NZ" dirty="0" smtClean="0">
                <a:solidFill>
                  <a:srgbClr val="000000"/>
                </a:solidFill>
                <a:latin typeface="Arial Mäori" pitchFamily="34" charset="0"/>
                <a:ea typeface="Arial Unicode MS" pitchFamily="34" charset="-128"/>
                <a:cs typeface="Arial Unicode MS" pitchFamily="34" charset="-128"/>
              </a:rPr>
              <a:t>Hospitals</a:t>
            </a:r>
          </a:p>
          <a:p>
            <a:pPr marL="800100" lvl="1" indent="-342900" algn="just" eaLnBrk="1" hangingPunct="1">
              <a:spcBef>
                <a:spcPct val="0"/>
              </a:spcBef>
            </a:pPr>
            <a:r>
              <a:rPr lang="en-NZ" dirty="0" smtClean="0">
                <a:solidFill>
                  <a:srgbClr val="000000"/>
                </a:solidFill>
                <a:latin typeface="Arial Mäori" pitchFamily="34" charset="0"/>
                <a:ea typeface="Arial Unicode MS" pitchFamily="34" charset="-128"/>
                <a:cs typeface="Arial Unicode MS" pitchFamily="34" charset="-128"/>
              </a:rPr>
              <a:t>Residential</a:t>
            </a:r>
          </a:p>
          <a:p>
            <a:pPr marL="800100" lvl="1" indent="-342900" algn="just" eaLnBrk="1" hangingPunct="1">
              <a:spcBef>
                <a:spcPct val="0"/>
              </a:spcBef>
            </a:pPr>
            <a:r>
              <a:rPr lang="en-NZ" dirty="0" smtClean="0">
                <a:solidFill>
                  <a:srgbClr val="000000"/>
                </a:solidFill>
                <a:latin typeface="Arial Mäori" pitchFamily="34" charset="0"/>
                <a:ea typeface="Arial Unicode MS" pitchFamily="34" charset="-128"/>
                <a:cs typeface="Arial Unicode MS" pitchFamily="34" charset="-128"/>
              </a:rPr>
              <a:t>Housing New Zealand</a:t>
            </a:r>
          </a:p>
          <a:p>
            <a:pPr marL="800100" lvl="1" indent="-342900" algn="just" eaLnBrk="1" hangingPunct="1">
              <a:spcBef>
                <a:spcPct val="0"/>
              </a:spcBef>
            </a:pPr>
            <a:endParaRPr lang="en-NZ" dirty="0" smtClean="0">
              <a:solidFill>
                <a:srgbClr val="000000"/>
              </a:solidFill>
              <a:latin typeface="Arial Mäori" pitchFamily="34" charset="0"/>
              <a:ea typeface="Arial Unicode MS" pitchFamily="34" charset="-128"/>
              <a:cs typeface="Arial Unicode MS" pitchFamily="34" charset="-128"/>
            </a:endParaRPr>
          </a:p>
          <a:p>
            <a:pPr marL="800100" lvl="1" indent="-342900" algn="just" eaLnBrk="1" hangingPunct="1">
              <a:spcBef>
                <a:spcPct val="0"/>
              </a:spcBef>
            </a:pPr>
            <a:r>
              <a:rPr lang="en-NZ" dirty="0">
                <a:solidFill>
                  <a:srgbClr val="000000"/>
                </a:solidFill>
                <a:latin typeface="Arial Mäori" pitchFamily="34" charset="0"/>
                <a:ea typeface="Arial Unicode MS" pitchFamily="34" charset="-128"/>
                <a:cs typeface="Arial Unicode MS" pitchFamily="34" charset="-128"/>
              </a:rPr>
              <a:t>c</a:t>
            </a:r>
            <a:r>
              <a:rPr lang="en-NZ" dirty="0" smtClean="0">
                <a:solidFill>
                  <a:srgbClr val="000000"/>
                </a:solidFill>
                <a:latin typeface="Arial Mäori" pitchFamily="34" charset="0"/>
                <a:ea typeface="Arial Unicode MS" pitchFamily="34" charset="-128"/>
                <a:cs typeface="Arial Unicode MS" pitchFamily="34" charset="-128"/>
              </a:rPr>
              <a:t>.$6b expenditure</a:t>
            </a:r>
          </a:p>
          <a:p>
            <a:endParaRPr lang="en-NZ" dirty="0" smtClean="0"/>
          </a:p>
        </p:txBody>
      </p:sp>
    </p:spTree>
    <p:extLst>
      <p:ext uri="{BB962C8B-B14F-4D97-AF65-F5344CB8AC3E}">
        <p14:creationId xmlns:p14="http://schemas.microsoft.com/office/powerpoint/2010/main" val="3169344039"/>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Title 1"/>
          <p:cNvSpPr>
            <a:spLocks noGrp="1"/>
          </p:cNvSpPr>
          <p:nvPr>
            <p:ph type="title"/>
          </p:nvPr>
        </p:nvSpPr>
        <p:spPr/>
        <p:txBody>
          <a:bodyPr/>
          <a:lstStyle/>
          <a:p>
            <a:r>
              <a:rPr lang="en-NZ" sz="4000" smtClean="0">
                <a:solidFill>
                  <a:schemeClr val="bg1"/>
                </a:solidFill>
                <a:latin typeface="Arial Mäori" pitchFamily="34" charset="0"/>
                <a:ea typeface="Arial Unicode MS" pitchFamily="34" charset="-128"/>
                <a:cs typeface="Arial Unicode MS" pitchFamily="34" charset="-128"/>
              </a:rPr>
              <a:t>Local Private Sector Investment</a:t>
            </a:r>
            <a:endParaRPr lang="en-NZ" sz="4000" smtClean="0">
              <a:solidFill>
                <a:schemeClr val="bg1"/>
              </a:solidFill>
            </a:endParaRPr>
          </a:p>
        </p:txBody>
      </p:sp>
      <p:pic>
        <p:nvPicPr>
          <p:cNvPr id="39938" name="Content Placeholder 2"/>
          <p:cNvPicPr>
            <a:picLocks noGrp="1" noChangeAspect="1"/>
          </p:cNvPicPr>
          <p:nvPr>
            <p:ph idx="1"/>
          </p:nvPr>
        </p:nvPicPr>
        <p:blipFill rotWithShape="1">
          <a:blip r:embed="rId3">
            <a:extLst>
              <a:ext uri="{28A0092B-C50C-407E-A947-70E740481C1C}">
                <a14:useLocalDpi xmlns:a14="http://schemas.microsoft.com/office/drawing/2010/main" val="0"/>
              </a:ext>
            </a:extLst>
          </a:blip>
          <a:srcRect t="4627" b="7559"/>
          <a:stretch/>
        </p:blipFill>
        <p:spPr>
          <a:xfrm>
            <a:off x="179512" y="1484784"/>
            <a:ext cx="8582688" cy="5251010"/>
          </a:xfrm>
        </p:spPr>
      </p:pic>
    </p:spTree>
    <p:extLst>
      <p:ext uri="{BB962C8B-B14F-4D97-AF65-F5344CB8AC3E}">
        <p14:creationId xmlns:p14="http://schemas.microsoft.com/office/powerpoint/2010/main" val="1969007876"/>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2"/>
          <p:cNvSpPr>
            <a:spLocks noGrp="1"/>
          </p:cNvSpPr>
          <p:nvPr>
            <p:ph type="title"/>
          </p:nvPr>
        </p:nvSpPr>
        <p:spPr>
          <a:xfrm>
            <a:off x="373063" y="290513"/>
            <a:ext cx="7273925" cy="955675"/>
          </a:xfrm>
        </p:spPr>
        <p:txBody>
          <a:bodyPr anchor="t"/>
          <a:lstStyle/>
          <a:p>
            <a:r>
              <a:rPr lang="en-NZ" dirty="0" smtClean="0">
                <a:solidFill>
                  <a:schemeClr val="bg1"/>
                </a:solidFill>
                <a:latin typeface="Arial Unicode MS" pitchFamily="34" charset="-128"/>
                <a:ea typeface="Arial Unicode MS" pitchFamily="34" charset="-128"/>
                <a:cs typeface="Arial Unicode MS" pitchFamily="34" charset="-128"/>
              </a:rPr>
              <a:t>Canterbury Pipeline for Public Sector Clients</a:t>
            </a:r>
          </a:p>
        </p:txBody>
      </p:sp>
      <p:graphicFrame>
        <p:nvGraphicFramePr>
          <p:cNvPr id="5" name="Content Placeholder 5"/>
          <p:cNvGraphicFramePr>
            <a:graphicFrameLocks noGrp="1"/>
          </p:cNvGraphicFramePr>
          <p:nvPr>
            <p:ph idx="1"/>
          </p:nvPr>
        </p:nvGraphicFramePr>
        <p:xfrm>
          <a:off x="457200" y="1600200"/>
          <a:ext cx="8229600" cy="4525963"/>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068940536"/>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What are the impacts for you?</a:t>
            </a:r>
            <a:endParaRPr lang="en-NZ" dirty="0"/>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85719" y="300964"/>
            <a:ext cx="1927905" cy="15438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1" y="1844824"/>
            <a:ext cx="7849671" cy="5493812"/>
          </a:xfrm>
          <a:prstGeom prst="rect">
            <a:avLst/>
          </a:prstGeom>
          <a:noFill/>
        </p:spPr>
        <p:txBody>
          <a:bodyPr wrap="square" rtlCol="0">
            <a:spAutoFit/>
          </a:bodyPr>
          <a:lstStyle/>
          <a:p>
            <a:pPr marL="742950" lvl="1" indent="-285750">
              <a:spcBef>
                <a:spcPts val="1200"/>
              </a:spcBef>
              <a:buFont typeface="Arial" panose="020B0604020202020204" pitchFamily="34" charset="0"/>
              <a:buChar char="•"/>
            </a:pPr>
            <a:r>
              <a:rPr lang="en-NZ" sz="1900" dirty="0" smtClean="0"/>
              <a:t>Access and movement around the city will be difficult in the short term.  SCIRT </a:t>
            </a:r>
            <a:r>
              <a:rPr lang="en-NZ" sz="1900" dirty="0"/>
              <a:t>-</a:t>
            </a:r>
            <a:r>
              <a:rPr lang="en-NZ" sz="1900" dirty="0" smtClean="0"/>
              <a:t> 58% through their work in the Central City</a:t>
            </a:r>
          </a:p>
          <a:p>
            <a:pPr marL="742950" lvl="1" indent="-285750">
              <a:spcBef>
                <a:spcPts val="1200"/>
              </a:spcBef>
              <a:buFont typeface="Arial" panose="020B0604020202020204" pitchFamily="34" charset="0"/>
              <a:buChar char="•"/>
            </a:pPr>
            <a:r>
              <a:rPr lang="en-NZ" sz="1900" dirty="0" smtClean="0"/>
              <a:t>Construction of Private Developments will increase along with the work on the Anchor Projects</a:t>
            </a:r>
          </a:p>
          <a:p>
            <a:pPr marL="742950" lvl="1" indent="-285750">
              <a:spcBef>
                <a:spcPts val="1200"/>
              </a:spcBef>
              <a:buFont typeface="Arial" panose="020B0604020202020204" pitchFamily="34" charset="0"/>
              <a:buChar char="•"/>
            </a:pPr>
            <a:r>
              <a:rPr lang="en-NZ" sz="1900" dirty="0" smtClean="0"/>
              <a:t>With a 20,000+ population target for the CBD, community facilities will be important</a:t>
            </a:r>
          </a:p>
          <a:p>
            <a:pPr marL="742950" lvl="1" indent="-285750">
              <a:spcBef>
                <a:spcPts val="1200"/>
              </a:spcBef>
              <a:buFont typeface="Arial" panose="020B0604020202020204" pitchFamily="34" charset="0"/>
              <a:buChar char="•"/>
            </a:pPr>
            <a:r>
              <a:rPr lang="en-NZ" sz="1900" dirty="0" smtClean="0"/>
              <a:t>EOI process currently underway for East Frame – developer will be looking for compatible activity and amenities, including churches</a:t>
            </a:r>
          </a:p>
          <a:p>
            <a:pPr marL="742950" lvl="1" indent="-285750">
              <a:spcBef>
                <a:spcPts val="1200"/>
              </a:spcBef>
              <a:buFont typeface="Arial" panose="020B0604020202020204" pitchFamily="34" charset="0"/>
              <a:buChar char="•"/>
            </a:pPr>
            <a:r>
              <a:rPr lang="en-NZ" sz="1900" dirty="0" smtClean="0"/>
              <a:t>Church is a permitted activity in most parts of the central city</a:t>
            </a:r>
          </a:p>
          <a:p>
            <a:pPr marL="742950" lvl="1" indent="-285750">
              <a:spcBef>
                <a:spcPts val="1200"/>
              </a:spcBef>
              <a:buFont typeface="Arial" panose="020B0604020202020204" pitchFamily="34" charset="0"/>
              <a:buChar char="•"/>
            </a:pPr>
            <a:r>
              <a:rPr lang="en-NZ" sz="1900" dirty="0" smtClean="0"/>
              <a:t>The rebuild is not just about buildings and infrastructure – it’s about people.  Churches have an important the wellbeing of the community is also important and churches can support that</a:t>
            </a:r>
          </a:p>
          <a:p>
            <a:endParaRPr lang="en-NZ" dirty="0" smtClean="0"/>
          </a:p>
          <a:p>
            <a:endParaRPr lang="en-NZ" dirty="0" smtClean="0"/>
          </a:p>
          <a:p>
            <a:endParaRPr lang="en-NZ" dirty="0"/>
          </a:p>
        </p:txBody>
      </p:sp>
    </p:spTree>
    <p:extLst>
      <p:ext uri="{BB962C8B-B14F-4D97-AF65-F5344CB8AC3E}">
        <p14:creationId xmlns:p14="http://schemas.microsoft.com/office/powerpoint/2010/main" val="410055107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Questions</a:t>
            </a:r>
            <a:endParaRPr lang="en-NZ" dirty="0"/>
          </a:p>
        </p:txBody>
      </p:sp>
      <p:pic>
        <p:nvPicPr>
          <p:cNvPr id="5" name="Content Placeholder 4"/>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0" y="2348880"/>
            <a:ext cx="10371478" cy="2736304"/>
          </a:xfrm>
        </p:spPr>
      </p:pic>
    </p:spTree>
    <p:extLst>
      <p:ext uri="{BB962C8B-B14F-4D97-AF65-F5344CB8AC3E}">
        <p14:creationId xmlns:p14="http://schemas.microsoft.com/office/powerpoint/2010/main" val="167882692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Title 2"/>
          <p:cNvSpPr>
            <a:spLocks noGrp="1"/>
          </p:cNvSpPr>
          <p:nvPr>
            <p:ph type="title"/>
          </p:nvPr>
        </p:nvSpPr>
        <p:spPr>
          <a:xfrm>
            <a:off x="328613" y="338138"/>
            <a:ext cx="7273925" cy="871537"/>
          </a:xfrm>
        </p:spPr>
        <p:txBody>
          <a:bodyPr anchor="t"/>
          <a:lstStyle/>
          <a:p>
            <a:r>
              <a:rPr lang="en-US" sz="4000" dirty="0" smtClean="0">
                <a:solidFill>
                  <a:schemeClr val="bg1"/>
                </a:solidFill>
                <a:latin typeface="Arial Mäori" pitchFamily="34" charset="0"/>
                <a:ea typeface="Arial Unicode MS" pitchFamily="34" charset="-128"/>
                <a:cs typeface="Arial Unicode MS" pitchFamily="34" charset="-128"/>
              </a:rPr>
              <a:t>Source of Funds</a:t>
            </a:r>
          </a:p>
        </p:txBody>
      </p:sp>
      <p:graphicFrame>
        <p:nvGraphicFramePr>
          <p:cNvPr id="24578" name="Content Placeholder 3"/>
          <p:cNvGraphicFramePr>
            <a:graphicFrameLocks/>
          </p:cNvGraphicFramePr>
          <p:nvPr/>
        </p:nvGraphicFramePr>
        <p:xfrm>
          <a:off x="458788" y="1711325"/>
          <a:ext cx="8331200" cy="4627563"/>
        </p:xfrm>
        <a:graphic>
          <a:graphicData uri="http://schemas.openxmlformats.org/presentationml/2006/ole">
            <mc:AlternateContent xmlns:mc="http://schemas.openxmlformats.org/markup-compatibility/2006">
              <mc:Choice xmlns:v="urn:schemas-microsoft-com:vml" Requires="v">
                <p:oleObj spid="_x0000_s2065" name="Chart" r:id="rId4" imgW="8333954" imgH="4627265" progId="Excel.Chart.8">
                  <p:embed/>
                </p:oleObj>
              </mc:Choice>
              <mc:Fallback>
                <p:oleObj name="Chart" r:id="rId4" imgW="8333954" imgH="4627265" progId="Excel.Chart.8">
                  <p:embed/>
                  <p:pic>
                    <p:nvPicPr>
                      <p:cNvPr id="0" name=""/>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8788" y="1711325"/>
                        <a:ext cx="8331200" cy="4627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85480864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90538" y="1600200"/>
            <a:ext cx="8229600" cy="4525963"/>
          </a:xfrm>
        </p:spPr>
        <p:txBody>
          <a:bodyPr/>
          <a:lstStyle/>
          <a:p>
            <a:pPr marL="457200" lvl="1" indent="0" defTabSz="914400">
              <a:buFont typeface="Arial" charset="0"/>
              <a:buNone/>
              <a:tabLst>
                <a:tab pos="177800" algn="l"/>
              </a:tabLst>
              <a:defRPr/>
            </a:pPr>
            <a:endParaRPr lang="en-NZ" sz="1800" dirty="0" smtClean="0"/>
          </a:p>
          <a:p>
            <a:pPr marL="457200" lvl="1" indent="0" defTabSz="914400">
              <a:buFont typeface="Arial" charset="0"/>
              <a:buNone/>
              <a:tabLst>
                <a:tab pos="177800" algn="l"/>
              </a:tabLst>
              <a:defRPr/>
            </a:pPr>
            <a:endParaRPr lang="en-NZ" sz="1800" dirty="0"/>
          </a:p>
          <a:p>
            <a:pPr marL="457200" lvl="1" indent="0" defTabSz="914400">
              <a:buFont typeface="Arial" charset="0"/>
              <a:buNone/>
              <a:tabLst>
                <a:tab pos="177800" algn="l"/>
              </a:tabLst>
              <a:defRPr/>
            </a:pPr>
            <a:endParaRPr lang="en-NZ" sz="1800" dirty="0" smtClean="0"/>
          </a:p>
          <a:p>
            <a:pPr marL="457200" lvl="1" indent="0" defTabSz="914400">
              <a:buFont typeface="Arial" charset="0"/>
              <a:buNone/>
              <a:tabLst>
                <a:tab pos="177800" algn="l"/>
              </a:tabLst>
              <a:defRPr/>
            </a:pPr>
            <a:endParaRPr lang="en-NZ" sz="1800" dirty="0"/>
          </a:p>
          <a:p>
            <a:pPr marL="457200" lvl="1" indent="0" defTabSz="914400">
              <a:buFont typeface="Arial" charset="0"/>
              <a:buNone/>
              <a:tabLst>
                <a:tab pos="177800" algn="l"/>
              </a:tabLst>
              <a:defRPr/>
            </a:pPr>
            <a:endParaRPr lang="en-NZ" sz="1800" dirty="0" smtClean="0"/>
          </a:p>
          <a:p>
            <a:pPr marL="457200" lvl="1" indent="0" defTabSz="914400">
              <a:buFont typeface="Arial" charset="0"/>
              <a:buNone/>
              <a:tabLst>
                <a:tab pos="177800" algn="l"/>
              </a:tabLst>
              <a:defRPr/>
            </a:pPr>
            <a:endParaRPr lang="en-NZ" sz="1800" dirty="0"/>
          </a:p>
          <a:p>
            <a:pPr marL="457200" lvl="1" indent="0" defTabSz="914400">
              <a:buFont typeface="Arial" charset="0"/>
              <a:buNone/>
              <a:tabLst>
                <a:tab pos="177800" algn="l"/>
              </a:tabLst>
              <a:defRPr/>
            </a:pPr>
            <a:endParaRPr lang="en-NZ" sz="1800" dirty="0" smtClean="0"/>
          </a:p>
          <a:p>
            <a:pPr marL="457200" lvl="1" indent="0" defTabSz="914400">
              <a:buFont typeface="Arial" charset="0"/>
              <a:buNone/>
              <a:tabLst>
                <a:tab pos="177800" algn="l"/>
              </a:tabLst>
              <a:defRPr/>
            </a:pPr>
            <a:endParaRPr lang="en-NZ" sz="1800" dirty="0"/>
          </a:p>
          <a:p>
            <a:pPr marL="457200" lvl="1" indent="0" defTabSz="914400">
              <a:buFont typeface="Arial" charset="0"/>
              <a:buNone/>
              <a:tabLst>
                <a:tab pos="177800" algn="l"/>
              </a:tabLst>
              <a:defRPr/>
            </a:pPr>
            <a:endParaRPr lang="en-NZ" sz="1800" dirty="0" smtClean="0"/>
          </a:p>
          <a:p>
            <a:pPr marL="457200" lvl="1" indent="0" defTabSz="914400">
              <a:buFont typeface="Arial" charset="0"/>
              <a:buNone/>
              <a:tabLst>
                <a:tab pos="177800" algn="l"/>
              </a:tabLst>
              <a:defRPr/>
            </a:pPr>
            <a:endParaRPr lang="en-NZ" sz="1800" dirty="0"/>
          </a:p>
          <a:p>
            <a:pPr lvl="1" defTabSz="914400">
              <a:buFont typeface="Arial" charset="0"/>
              <a:buChar char="•"/>
              <a:tabLst>
                <a:tab pos="177800" algn="l"/>
              </a:tabLst>
              <a:defRPr/>
            </a:pPr>
            <a:endParaRPr lang="en-NZ" sz="1400" dirty="0" smtClean="0"/>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3568" y="1340768"/>
            <a:ext cx="8020641" cy="53285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itle 2"/>
          <p:cNvSpPr>
            <a:spLocks noGrp="1"/>
          </p:cNvSpPr>
          <p:nvPr>
            <p:ph type="title"/>
          </p:nvPr>
        </p:nvSpPr>
        <p:spPr>
          <a:xfrm>
            <a:off x="328613" y="338138"/>
            <a:ext cx="7273925" cy="871537"/>
          </a:xfrm>
        </p:spPr>
        <p:txBody>
          <a:bodyPr anchor="t"/>
          <a:lstStyle/>
          <a:p>
            <a:r>
              <a:rPr lang="en-US" sz="4000" dirty="0" smtClean="0">
                <a:solidFill>
                  <a:schemeClr val="bg1"/>
                </a:solidFill>
                <a:latin typeface="Arial Mäori" pitchFamily="34" charset="0"/>
                <a:ea typeface="Arial Unicode MS" pitchFamily="34" charset="-128"/>
                <a:cs typeface="Arial Unicode MS" pitchFamily="34" charset="-128"/>
              </a:rPr>
              <a:t>Anchor Project Update</a:t>
            </a:r>
            <a:endParaRPr lang="en-US" sz="4000" dirty="0" smtClean="0">
              <a:solidFill>
                <a:schemeClr val="bg1"/>
              </a:solidFill>
              <a:latin typeface="Arial Mäori" pitchFamily="34" charset="0"/>
              <a:ea typeface="Arial Unicode MS" pitchFamily="34" charset="-128"/>
              <a:cs typeface="Arial Unicode MS" pitchFamily="34" charset="-128"/>
            </a:endParaRPr>
          </a:p>
        </p:txBody>
      </p:sp>
    </p:spTree>
    <p:extLst>
      <p:ext uri="{BB962C8B-B14F-4D97-AF65-F5344CB8AC3E}">
        <p14:creationId xmlns:p14="http://schemas.microsoft.com/office/powerpoint/2010/main" val="410688073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East Frame Residential Development</a:t>
            </a:r>
            <a:endParaRPr lang="en-NZ" dirty="0"/>
          </a:p>
        </p:txBody>
      </p:sp>
      <p:sp>
        <p:nvSpPr>
          <p:cNvPr id="5" name="TextBox 4"/>
          <p:cNvSpPr txBox="1"/>
          <p:nvPr/>
        </p:nvSpPr>
        <p:spPr>
          <a:xfrm>
            <a:off x="4788024" y="1683792"/>
            <a:ext cx="4248472" cy="2585323"/>
          </a:xfrm>
          <a:prstGeom prst="rect">
            <a:avLst/>
          </a:prstGeom>
          <a:noFill/>
        </p:spPr>
        <p:txBody>
          <a:bodyPr wrap="square" rtlCol="0">
            <a:spAutoFit/>
          </a:bodyPr>
          <a:lstStyle/>
          <a:p>
            <a:pPr fontAlgn="auto">
              <a:spcBef>
                <a:spcPts val="0"/>
              </a:spcBef>
              <a:spcAft>
                <a:spcPts val="0"/>
              </a:spcAft>
            </a:pPr>
            <a:r>
              <a:rPr lang="en-NZ" b="1" dirty="0" smtClean="0">
                <a:solidFill>
                  <a:srgbClr val="000000"/>
                </a:solidFill>
                <a:latin typeface="Arial"/>
                <a:ea typeface="ＭＳ Ｐゴシック"/>
              </a:rPr>
              <a:t>East Frame Residential Development – 12ha</a:t>
            </a:r>
            <a:endParaRPr lang="en-NZ" b="1" dirty="0">
              <a:solidFill>
                <a:srgbClr val="000000"/>
              </a:solidFill>
              <a:latin typeface="Arial"/>
              <a:ea typeface="ＭＳ Ｐゴシック"/>
            </a:endParaRPr>
          </a:p>
          <a:p>
            <a:pPr marL="285750" indent="-285750" fontAlgn="auto">
              <a:spcBef>
                <a:spcPts val="0"/>
              </a:spcBef>
              <a:spcAft>
                <a:spcPts val="0"/>
              </a:spcAft>
              <a:buFont typeface="Arial" pitchFamily="34" charset="0"/>
              <a:buChar char="•"/>
            </a:pPr>
            <a:endParaRPr lang="en-NZ" sz="1400" b="1" dirty="0" smtClean="0">
              <a:solidFill>
                <a:srgbClr val="000000"/>
              </a:solidFill>
              <a:latin typeface="Arial"/>
              <a:ea typeface="ＭＳ Ｐゴシック"/>
            </a:endParaRPr>
          </a:p>
          <a:p>
            <a:pPr marL="285750" lvl="0" indent="-285750">
              <a:buFont typeface="Arial" pitchFamily="34" charset="0"/>
              <a:buChar char="•"/>
            </a:pPr>
            <a:r>
              <a:rPr lang="en-NZ" sz="1400" dirty="0">
                <a:latin typeface="Arial"/>
                <a:ea typeface="ＭＳ Ｐゴシック"/>
              </a:rPr>
              <a:t>750 new medium density town houses </a:t>
            </a:r>
            <a:r>
              <a:rPr lang="en-NZ" sz="1400" dirty="0" smtClean="0">
                <a:latin typeface="Arial"/>
                <a:ea typeface="ＭＳ Ｐゴシック"/>
              </a:rPr>
              <a:t>/ apartments around a new central park.</a:t>
            </a:r>
          </a:p>
          <a:p>
            <a:pPr marL="285750" indent="-285750">
              <a:buFont typeface="Arial" pitchFamily="34" charset="0"/>
              <a:buChar char="•"/>
            </a:pPr>
            <a:r>
              <a:rPr lang="en-NZ" sz="1400" dirty="0">
                <a:latin typeface="Arial"/>
                <a:ea typeface="ＭＳ Ｐゴシック"/>
              </a:rPr>
              <a:t>Expect first houses to be available by 2016</a:t>
            </a:r>
            <a:r>
              <a:rPr lang="en-NZ" sz="1400" dirty="0" smtClean="0">
                <a:latin typeface="Arial"/>
                <a:ea typeface="ＭＳ Ｐゴシック"/>
              </a:rPr>
              <a:t>.</a:t>
            </a:r>
            <a:endParaRPr lang="en-NZ" sz="1400" dirty="0">
              <a:latin typeface="Arial"/>
              <a:ea typeface="ＭＳ Ｐゴシック"/>
            </a:endParaRPr>
          </a:p>
          <a:p>
            <a:pPr marL="285750" indent="-285750">
              <a:buFont typeface="Arial" pitchFamily="34" charset="0"/>
              <a:buChar char="•"/>
            </a:pPr>
            <a:r>
              <a:rPr lang="en-NZ" sz="1400" dirty="0">
                <a:latin typeface="Arial"/>
                <a:ea typeface="ＭＳ Ｐゴシック"/>
              </a:rPr>
              <a:t>EOI in market seeking development partners for this $300m development.</a:t>
            </a:r>
          </a:p>
          <a:p>
            <a:pPr marL="285750" lvl="0" indent="-285750">
              <a:buFont typeface="Arial" pitchFamily="34" charset="0"/>
              <a:buChar char="•"/>
            </a:pPr>
            <a:r>
              <a:rPr lang="en-NZ" sz="1400" dirty="0" smtClean="0">
                <a:latin typeface="Arial"/>
                <a:ea typeface="ＭＳ Ｐゴシック"/>
              </a:rPr>
              <a:t>Will </a:t>
            </a:r>
            <a:r>
              <a:rPr lang="en-NZ" sz="1400" dirty="0">
                <a:latin typeface="Arial"/>
                <a:ea typeface="ＭＳ Ｐゴシック"/>
              </a:rPr>
              <a:t>increase inner city population by approximately 25</a:t>
            </a:r>
            <a:r>
              <a:rPr lang="en-NZ" sz="1400" dirty="0" smtClean="0">
                <a:latin typeface="Arial"/>
                <a:ea typeface="ＭＳ Ｐゴシック"/>
              </a:rPr>
              <a:t>%.</a:t>
            </a:r>
            <a:endParaRPr lang="en-NZ" sz="1400" dirty="0">
              <a:latin typeface="Arial"/>
              <a:ea typeface="ＭＳ Ｐゴシック"/>
            </a:endParaRPr>
          </a:p>
          <a:p>
            <a:pPr marL="285750" indent="-285750" fontAlgn="auto">
              <a:spcBef>
                <a:spcPts val="0"/>
              </a:spcBef>
              <a:spcAft>
                <a:spcPts val="0"/>
              </a:spcAft>
              <a:buFont typeface="Arial" pitchFamily="34" charset="0"/>
              <a:buChar char="•"/>
            </a:pPr>
            <a:endParaRPr lang="en-NZ" sz="1400" b="1" dirty="0" smtClean="0">
              <a:solidFill>
                <a:srgbClr val="000000"/>
              </a:solidFill>
              <a:latin typeface="Arial"/>
              <a:ea typeface="ＭＳ Ｐゴシック"/>
            </a:endParaRPr>
          </a:p>
        </p:txBody>
      </p:sp>
      <p:pic>
        <p:nvPicPr>
          <p:cNvPr id="6" name="Picture 5"/>
          <p:cNvPicPr>
            <a:picLocks noChangeAspect="1" noChangeArrowheads="1"/>
          </p:cNvPicPr>
          <p:nvPr/>
        </p:nvPicPr>
        <p:blipFill rotWithShape="1">
          <a:blip r:embed="rId2">
            <a:extLst>
              <a:ext uri="{28A0092B-C50C-407E-A947-70E740481C1C}">
                <a14:useLocalDpi xmlns:a14="http://schemas.microsoft.com/office/drawing/2010/main" val="0"/>
              </a:ext>
            </a:extLst>
          </a:blip>
          <a:srcRect b="50000"/>
          <a:stretch/>
        </p:blipFill>
        <p:spPr bwMode="auto">
          <a:xfrm>
            <a:off x="429916" y="1975892"/>
            <a:ext cx="4358108" cy="33843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3791" t="16341" r="-13791" b="-16341"/>
          <a:stretch/>
        </p:blipFill>
        <p:spPr bwMode="auto">
          <a:xfrm>
            <a:off x="5292080" y="4600701"/>
            <a:ext cx="3373638" cy="18462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288196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South Frame</a:t>
            </a:r>
            <a:endParaRPr lang="en-NZ" dirty="0"/>
          </a:p>
        </p:txBody>
      </p:sp>
      <p:pic>
        <p:nvPicPr>
          <p:cNvPr id="5"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422670" y="4599463"/>
            <a:ext cx="1416497" cy="1260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extBox 5"/>
          <p:cNvSpPr txBox="1"/>
          <p:nvPr/>
        </p:nvSpPr>
        <p:spPr>
          <a:xfrm>
            <a:off x="5030600" y="1483340"/>
            <a:ext cx="3739584" cy="2739211"/>
          </a:xfrm>
          <a:prstGeom prst="rect">
            <a:avLst/>
          </a:prstGeom>
          <a:noFill/>
        </p:spPr>
        <p:txBody>
          <a:bodyPr wrap="square" rtlCol="0">
            <a:spAutoFit/>
          </a:bodyPr>
          <a:lstStyle/>
          <a:p>
            <a:pPr fontAlgn="auto">
              <a:spcBef>
                <a:spcPts val="0"/>
              </a:spcBef>
              <a:spcAft>
                <a:spcPts val="0"/>
              </a:spcAft>
            </a:pPr>
            <a:r>
              <a:rPr lang="en-NZ" b="1" dirty="0" smtClean="0">
                <a:solidFill>
                  <a:srgbClr val="000000"/>
                </a:solidFill>
                <a:latin typeface="Arial"/>
                <a:ea typeface="ＭＳ Ｐゴシック"/>
              </a:rPr>
              <a:t>South Frame – 13.7ha</a:t>
            </a:r>
            <a:endParaRPr lang="en-NZ" b="1" dirty="0">
              <a:solidFill>
                <a:srgbClr val="000000"/>
              </a:solidFill>
              <a:latin typeface="Arial"/>
              <a:ea typeface="ＭＳ Ｐゴシック"/>
            </a:endParaRPr>
          </a:p>
          <a:p>
            <a:pPr marL="285750" indent="-285750" fontAlgn="auto">
              <a:spcBef>
                <a:spcPts val="0"/>
              </a:spcBef>
              <a:spcAft>
                <a:spcPts val="0"/>
              </a:spcAft>
              <a:buFont typeface="Arial" pitchFamily="34" charset="0"/>
              <a:buChar char="•"/>
            </a:pPr>
            <a:endParaRPr lang="en-NZ" sz="1400" b="1" dirty="0" smtClean="0">
              <a:solidFill>
                <a:srgbClr val="000000"/>
              </a:solidFill>
              <a:latin typeface="Arial"/>
              <a:ea typeface="ＭＳ Ｐゴシック"/>
            </a:endParaRPr>
          </a:p>
          <a:p>
            <a:pPr marL="285750" indent="-285750" fontAlgn="auto">
              <a:spcBef>
                <a:spcPts val="0"/>
              </a:spcBef>
              <a:spcAft>
                <a:spcPts val="0"/>
              </a:spcAft>
              <a:buFont typeface="Arial" pitchFamily="34" charset="0"/>
              <a:buChar char="•"/>
            </a:pPr>
            <a:r>
              <a:rPr lang="en-NZ" sz="1400" dirty="0" smtClean="0">
                <a:solidFill>
                  <a:srgbClr val="000000"/>
                </a:solidFill>
                <a:latin typeface="Arial"/>
                <a:ea typeface="ＭＳ Ｐゴシック"/>
              </a:rPr>
              <a:t>Mixed use environment with </a:t>
            </a:r>
            <a:r>
              <a:rPr lang="en-NZ" sz="1400" dirty="0">
                <a:solidFill>
                  <a:srgbClr val="000000"/>
                </a:solidFill>
                <a:latin typeface="Arial"/>
                <a:ea typeface="ＭＳ Ｐゴシック"/>
              </a:rPr>
              <a:t>p</a:t>
            </a:r>
            <a:r>
              <a:rPr lang="en-NZ" sz="1400" dirty="0" smtClean="0">
                <a:solidFill>
                  <a:srgbClr val="000000"/>
                </a:solidFill>
                <a:latin typeface="Arial"/>
                <a:ea typeface="ＭＳ Ｐゴシック"/>
              </a:rPr>
              <a:t>edestrian </a:t>
            </a:r>
            <a:r>
              <a:rPr lang="en-NZ" sz="1400" dirty="0">
                <a:solidFill>
                  <a:srgbClr val="000000"/>
                </a:solidFill>
                <a:latin typeface="Arial"/>
                <a:ea typeface="ＭＳ Ｐゴシック"/>
              </a:rPr>
              <a:t>/ cycle </a:t>
            </a:r>
            <a:r>
              <a:rPr lang="en-NZ" sz="1400" dirty="0" smtClean="0">
                <a:solidFill>
                  <a:srgbClr val="000000"/>
                </a:solidFill>
                <a:latin typeface="Arial"/>
                <a:ea typeface="ＭＳ Ｐゴシック"/>
              </a:rPr>
              <a:t>link</a:t>
            </a:r>
          </a:p>
          <a:p>
            <a:pPr marL="285750" indent="-285750" fontAlgn="auto">
              <a:spcBef>
                <a:spcPts val="0"/>
              </a:spcBef>
              <a:spcAft>
                <a:spcPts val="0"/>
              </a:spcAft>
              <a:buFont typeface="Arial" pitchFamily="34" charset="0"/>
              <a:buChar char="•"/>
            </a:pPr>
            <a:r>
              <a:rPr lang="en-NZ" sz="1400" dirty="0">
                <a:solidFill>
                  <a:srgbClr val="000000"/>
                </a:solidFill>
                <a:latin typeface="Arial"/>
                <a:ea typeface="ＭＳ Ｐゴシック"/>
              </a:rPr>
              <a:t>Education, residential and commercial</a:t>
            </a:r>
          </a:p>
          <a:p>
            <a:pPr marL="285750" indent="-285750" fontAlgn="auto">
              <a:spcBef>
                <a:spcPts val="0"/>
              </a:spcBef>
              <a:spcAft>
                <a:spcPts val="0"/>
              </a:spcAft>
              <a:buFont typeface="Arial" pitchFamily="34" charset="0"/>
              <a:buChar char="•"/>
            </a:pPr>
            <a:r>
              <a:rPr lang="en-NZ" sz="1400" dirty="0">
                <a:solidFill>
                  <a:srgbClr val="000000"/>
                </a:solidFill>
                <a:latin typeface="Arial"/>
                <a:ea typeface="ＭＳ Ｐゴシック"/>
              </a:rPr>
              <a:t>Includes Innovation and Health </a:t>
            </a:r>
            <a:r>
              <a:rPr lang="en-NZ" sz="1400" dirty="0" smtClean="0">
                <a:solidFill>
                  <a:srgbClr val="000000"/>
                </a:solidFill>
                <a:latin typeface="Arial"/>
                <a:ea typeface="ＭＳ Ｐゴシック"/>
              </a:rPr>
              <a:t>Precincts</a:t>
            </a:r>
            <a:endParaRPr lang="en-NZ" sz="1400" dirty="0">
              <a:solidFill>
                <a:srgbClr val="000000"/>
              </a:solidFill>
              <a:latin typeface="Arial"/>
              <a:ea typeface="ＭＳ Ｐゴシック"/>
            </a:endParaRPr>
          </a:p>
          <a:p>
            <a:pPr marL="285750" indent="-285750">
              <a:buFont typeface="Arial" pitchFamily="34" charset="0"/>
              <a:buChar char="•"/>
            </a:pPr>
            <a:r>
              <a:rPr lang="en-NZ" sz="1400" dirty="0" smtClean="0">
                <a:solidFill>
                  <a:srgbClr val="000000"/>
                </a:solidFill>
                <a:latin typeface="Arial"/>
                <a:ea typeface="ＭＳ Ｐゴシック"/>
              </a:rPr>
              <a:t>Crown role to add public realm amenity</a:t>
            </a:r>
          </a:p>
          <a:p>
            <a:pPr marL="285750" indent="-285750">
              <a:buFont typeface="Arial" pitchFamily="34" charset="0"/>
              <a:buChar char="•"/>
            </a:pPr>
            <a:r>
              <a:rPr lang="en-NZ" sz="1400" dirty="0" smtClean="0">
                <a:solidFill>
                  <a:srgbClr val="000000"/>
                </a:solidFill>
                <a:latin typeface="Arial"/>
                <a:ea typeface="ＭＳ Ｐゴシック"/>
              </a:rPr>
              <a:t>Retention of heritage where practicable</a:t>
            </a:r>
          </a:p>
          <a:p>
            <a:pPr marL="285750" indent="-285750">
              <a:buFont typeface="Arial" pitchFamily="34" charset="0"/>
              <a:buChar char="•"/>
            </a:pPr>
            <a:r>
              <a:rPr lang="en-NZ" sz="1400" dirty="0" smtClean="0">
                <a:solidFill>
                  <a:srgbClr val="000000"/>
                </a:solidFill>
                <a:latin typeface="Arial"/>
                <a:ea typeface="ＭＳ Ｐゴシック"/>
              </a:rPr>
              <a:t>Construction </a:t>
            </a:r>
            <a:r>
              <a:rPr lang="en-NZ" sz="1400" dirty="0">
                <a:solidFill>
                  <a:srgbClr val="000000"/>
                </a:solidFill>
                <a:latin typeface="Arial"/>
                <a:ea typeface="ＭＳ Ｐゴシック"/>
              </a:rPr>
              <a:t>of public realm Q3 2014 – staged delivery over two years</a:t>
            </a:r>
          </a:p>
          <a:p>
            <a:pPr marL="285750" indent="-285750" fontAlgn="auto">
              <a:spcBef>
                <a:spcPts val="0"/>
              </a:spcBef>
              <a:spcAft>
                <a:spcPts val="0"/>
              </a:spcAft>
              <a:buFont typeface="Arial" pitchFamily="34" charset="0"/>
              <a:buChar char="•"/>
            </a:pPr>
            <a:endParaRPr lang="en-NZ" sz="1400" dirty="0" smtClean="0">
              <a:solidFill>
                <a:srgbClr val="000000"/>
              </a:solidFill>
              <a:latin typeface="Arial"/>
              <a:ea typeface="ＭＳ Ｐゴシック"/>
            </a:endParaRPr>
          </a:p>
          <a:p>
            <a:pPr marL="285750" indent="-285750" fontAlgn="auto">
              <a:spcBef>
                <a:spcPts val="0"/>
              </a:spcBef>
              <a:spcAft>
                <a:spcPts val="0"/>
              </a:spcAft>
              <a:buFont typeface="Arial" pitchFamily="34" charset="0"/>
              <a:buChar char="•"/>
            </a:pPr>
            <a:endParaRPr lang="en-NZ" sz="1400" b="1" dirty="0" smtClean="0">
              <a:solidFill>
                <a:srgbClr val="000000"/>
              </a:solidFill>
              <a:latin typeface="Arial"/>
              <a:ea typeface="ＭＳ Ｐゴシック"/>
            </a:endParaRPr>
          </a:p>
        </p:txBody>
      </p:sp>
      <p:pic>
        <p:nvPicPr>
          <p:cNvPr id="7" name="Picture 5"/>
          <p:cNvPicPr>
            <a:picLocks noChangeAspect="1" noChangeArrowheads="1"/>
          </p:cNvPicPr>
          <p:nvPr/>
        </p:nvPicPr>
        <p:blipFill rotWithShape="1">
          <a:blip r:embed="rId3">
            <a:extLst>
              <a:ext uri="{28A0092B-C50C-407E-A947-70E740481C1C}">
                <a14:useLocalDpi xmlns:a14="http://schemas.microsoft.com/office/drawing/2010/main" val="0"/>
              </a:ext>
            </a:extLst>
          </a:blip>
          <a:srcRect t="50000"/>
          <a:stretch/>
        </p:blipFill>
        <p:spPr bwMode="auto">
          <a:xfrm>
            <a:off x="122383" y="1721093"/>
            <a:ext cx="4885740" cy="37941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096355" y="4531837"/>
            <a:ext cx="1297667" cy="20880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4007315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a:solidFill>
                  <a:schemeClr val="bg1"/>
                </a:solidFill>
                <a:ea typeface="ＭＳ Ｐゴシック"/>
              </a:rPr>
              <a:t>Te Papa </a:t>
            </a:r>
            <a:r>
              <a:rPr lang="en-NZ" dirty="0" err="1">
                <a:solidFill>
                  <a:schemeClr val="bg1"/>
                </a:solidFill>
                <a:ea typeface="ＭＳ Ｐゴシック"/>
              </a:rPr>
              <a:t>Ōtākaro</a:t>
            </a:r>
            <a:r>
              <a:rPr lang="en-NZ" dirty="0">
                <a:solidFill>
                  <a:schemeClr val="bg1"/>
                </a:solidFill>
                <a:ea typeface="ＭＳ Ｐゴシック"/>
              </a:rPr>
              <a:t> / Avon River </a:t>
            </a:r>
            <a:r>
              <a:rPr lang="en-NZ" dirty="0" smtClean="0">
                <a:solidFill>
                  <a:schemeClr val="bg1"/>
                </a:solidFill>
                <a:ea typeface="ＭＳ Ｐゴシック"/>
              </a:rPr>
              <a:t>Precinct</a:t>
            </a:r>
            <a:endParaRPr lang="en-NZ" dirty="0"/>
          </a:p>
        </p:txBody>
      </p:sp>
      <p:sp>
        <p:nvSpPr>
          <p:cNvPr id="5" name="TextBox 4"/>
          <p:cNvSpPr txBox="1"/>
          <p:nvPr/>
        </p:nvSpPr>
        <p:spPr>
          <a:xfrm>
            <a:off x="5577330" y="1424186"/>
            <a:ext cx="3422654" cy="3385542"/>
          </a:xfrm>
          <a:prstGeom prst="rect">
            <a:avLst/>
          </a:prstGeom>
          <a:noFill/>
        </p:spPr>
        <p:txBody>
          <a:bodyPr wrap="square" rtlCol="0">
            <a:spAutoFit/>
          </a:bodyPr>
          <a:lstStyle/>
          <a:p>
            <a:pPr fontAlgn="auto">
              <a:spcBef>
                <a:spcPts val="0"/>
              </a:spcBef>
              <a:spcAft>
                <a:spcPts val="0"/>
              </a:spcAft>
            </a:pPr>
            <a:r>
              <a:rPr lang="en-NZ" b="1" dirty="0" smtClean="0">
                <a:solidFill>
                  <a:srgbClr val="000000"/>
                </a:solidFill>
                <a:latin typeface="Arial"/>
                <a:ea typeface="ＭＳ Ｐゴシック"/>
              </a:rPr>
              <a:t>Te Papa </a:t>
            </a:r>
            <a:r>
              <a:rPr lang="en-NZ" b="1" dirty="0" err="1" smtClean="0">
                <a:solidFill>
                  <a:srgbClr val="000000"/>
                </a:solidFill>
                <a:latin typeface="Arial"/>
                <a:ea typeface="ＭＳ Ｐゴシック"/>
              </a:rPr>
              <a:t>Ōtākaro</a:t>
            </a:r>
            <a:r>
              <a:rPr lang="en-NZ" b="1" dirty="0" smtClean="0">
                <a:solidFill>
                  <a:srgbClr val="000000"/>
                </a:solidFill>
                <a:latin typeface="Arial"/>
                <a:ea typeface="ＭＳ Ｐゴシック"/>
              </a:rPr>
              <a:t> – 3.2km</a:t>
            </a:r>
          </a:p>
          <a:p>
            <a:pPr fontAlgn="auto">
              <a:spcBef>
                <a:spcPts val="0"/>
              </a:spcBef>
              <a:spcAft>
                <a:spcPts val="0"/>
              </a:spcAft>
            </a:pPr>
            <a:endParaRPr lang="en-NZ" sz="1400" dirty="0">
              <a:latin typeface="Arial" pitchFamily="34" charset="0"/>
              <a:cs typeface="Arial" pitchFamily="34" charset="0"/>
            </a:endParaRPr>
          </a:p>
          <a:p>
            <a:pPr marL="285750" lvl="0" indent="-285750">
              <a:buFont typeface="Arial" pitchFamily="34" charset="0"/>
              <a:buChar char="•"/>
            </a:pPr>
            <a:r>
              <a:rPr lang="en-NZ" sz="1400" dirty="0" smtClean="0">
                <a:latin typeface="Arial" pitchFamily="34" charset="0"/>
                <a:cs typeface="Arial" pitchFamily="34" charset="0"/>
              </a:rPr>
              <a:t>World </a:t>
            </a:r>
            <a:r>
              <a:rPr lang="en-NZ" sz="1400" dirty="0">
                <a:latin typeface="Arial" pitchFamily="34" charset="0"/>
                <a:cs typeface="Arial" pitchFamily="34" charset="0"/>
              </a:rPr>
              <a:t>class promenade, water front and river </a:t>
            </a:r>
            <a:r>
              <a:rPr lang="en-NZ" sz="1400" dirty="0" smtClean="0">
                <a:latin typeface="Arial" pitchFamily="34" charset="0"/>
                <a:cs typeface="Arial" pitchFamily="34" charset="0"/>
              </a:rPr>
              <a:t>restoration</a:t>
            </a:r>
          </a:p>
          <a:p>
            <a:pPr marL="285750" indent="-285750">
              <a:buFont typeface="Arial" pitchFamily="34" charset="0"/>
              <a:buChar char="•"/>
            </a:pPr>
            <a:r>
              <a:rPr lang="en-NZ" sz="1400" dirty="0">
                <a:cs typeface="Arial" pitchFamily="34" charset="0"/>
              </a:rPr>
              <a:t>Landscape works to begin in </a:t>
            </a:r>
            <a:r>
              <a:rPr lang="en-NZ" sz="1400" dirty="0" smtClean="0">
                <a:cs typeface="Arial" pitchFamily="34" charset="0"/>
              </a:rPr>
              <a:t>June</a:t>
            </a:r>
            <a:endParaRPr lang="en-NZ" sz="1400" dirty="0">
              <a:latin typeface="Arial" pitchFamily="34" charset="0"/>
              <a:cs typeface="Arial" pitchFamily="34" charset="0"/>
            </a:endParaRPr>
          </a:p>
          <a:p>
            <a:pPr marL="285750" lvl="0" indent="-285750">
              <a:buFont typeface="Arial" pitchFamily="34" charset="0"/>
              <a:buChar char="•"/>
            </a:pPr>
            <a:r>
              <a:rPr lang="en-NZ" sz="1400" dirty="0">
                <a:latin typeface="Arial" pitchFamily="34" charset="0"/>
                <a:cs typeface="Arial" pitchFamily="34" charset="0"/>
              </a:rPr>
              <a:t>Detailed design </a:t>
            </a:r>
            <a:r>
              <a:rPr lang="en-NZ" sz="1400" dirty="0" smtClean="0">
                <a:latin typeface="Arial" pitchFamily="34" charset="0"/>
                <a:cs typeface="Arial" pitchFamily="34" charset="0"/>
              </a:rPr>
              <a:t>– majority to be complete in May 2014 </a:t>
            </a:r>
            <a:endParaRPr lang="en-NZ" sz="1400" dirty="0">
              <a:latin typeface="Arial" pitchFamily="34" charset="0"/>
              <a:cs typeface="Arial" pitchFamily="34" charset="0"/>
            </a:endParaRPr>
          </a:p>
          <a:p>
            <a:pPr marL="285750" lvl="0" indent="-285750">
              <a:buFont typeface="Arial" pitchFamily="34" charset="0"/>
              <a:buChar char="•"/>
            </a:pPr>
            <a:r>
              <a:rPr lang="en-NZ" sz="1400" dirty="0">
                <a:latin typeface="Arial" pitchFamily="34" charset="0"/>
                <a:cs typeface="Arial" pitchFamily="34" charset="0"/>
              </a:rPr>
              <a:t>In river restoration works </a:t>
            </a:r>
            <a:r>
              <a:rPr lang="en-NZ" sz="1400" dirty="0" smtClean="0">
                <a:latin typeface="Arial" pitchFamily="34" charset="0"/>
                <a:cs typeface="Arial" pitchFamily="34" charset="0"/>
              </a:rPr>
              <a:t>commenced</a:t>
            </a:r>
            <a:endParaRPr lang="en-NZ" sz="1400" dirty="0">
              <a:latin typeface="Arial" pitchFamily="34" charset="0"/>
              <a:cs typeface="Arial" pitchFamily="34" charset="0"/>
            </a:endParaRPr>
          </a:p>
          <a:p>
            <a:pPr marL="285750" lvl="0" indent="-285750">
              <a:buFont typeface="Arial" pitchFamily="34" charset="0"/>
              <a:buChar char="•"/>
            </a:pPr>
            <a:r>
              <a:rPr lang="en-NZ" sz="1400" dirty="0">
                <a:latin typeface="Arial" pitchFamily="34" charset="0"/>
                <a:cs typeface="Arial" pitchFamily="34" charset="0"/>
              </a:rPr>
              <a:t>Procurement for materials </a:t>
            </a:r>
            <a:r>
              <a:rPr lang="en-NZ" sz="1400" dirty="0" smtClean="0">
                <a:latin typeface="Arial" pitchFamily="34" charset="0"/>
                <a:cs typeface="Arial" pitchFamily="34" charset="0"/>
              </a:rPr>
              <a:t>underway.</a:t>
            </a:r>
            <a:endParaRPr lang="en-NZ" sz="1400" dirty="0">
              <a:latin typeface="Arial" pitchFamily="34" charset="0"/>
              <a:cs typeface="Arial" pitchFamily="34" charset="0"/>
            </a:endParaRPr>
          </a:p>
          <a:p>
            <a:pPr marL="285750" lvl="0" indent="-285750">
              <a:buFont typeface="Arial" pitchFamily="34" charset="0"/>
              <a:buChar char="•"/>
            </a:pPr>
            <a:r>
              <a:rPr lang="en-NZ" sz="1400" dirty="0" smtClean="0">
                <a:latin typeface="Arial" pitchFamily="34" charset="0"/>
                <a:cs typeface="Arial" pitchFamily="34" charset="0"/>
              </a:rPr>
              <a:t>Playground </a:t>
            </a:r>
            <a:r>
              <a:rPr lang="en-NZ" sz="1400" dirty="0">
                <a:latin typeface="Arial" pitchFamily="34" charset="0"/>
                <a:cs typeface="Arial" pitchFamily="34" charset="0"/>
              </a:rPr>
              <a:t>equipment </a:t>
            </a:r>
            <a:r>
              <a:rPr lang="en-NZ" sz="1400" dirty="0" smtClean="0">
                <a:latin typeface="Arial" pitchFamily="34" charset="0"/>
                <a:cs typeface="Arial" pitchFamily="34" charset="0"/>
              </a:rPr>
              <a:t>supplier appointed</a:t>
            </a:r>
            <a:endParaRPr lang="en-NZ" sz="1400" dirty="0">
              <a:latin typeface="Arial" pitchFamily="34" charset="0"/>
              <a:cs typeface="Arial" pitchFamily="34" charset="0"/>
            </a:endParaRPr>
          </a:p>
          <a:p>
            <a:pPr marL="285750" lvl="0" indent="-285750">
              <a:buFont typeface="Arial" pitchFamily="34" charset="0"/>
              <a:buChar char="•"/>
            </a:pPr>
            <a:r>
              <a:rPr lang="en-NZ" sz="1400" dirty="0">
                <a:latin typeface="Arial" pitchFamily="34" charset="0"/>
                <a:cs typeface="Arial" pitchFamily="34" charset="0"/>
              </a:rPr>
              <a:t>Shortlisted contractors </a:t>
            </a:r>
            <a:r>
              <a:rPr lang="en-NZ" sz="1400" dirty="0" smtClean="0">
                <a:latin typeface="Arial" pitchFamily="34" charset="0"/>
                <a:cs typeface="Arial" pitchFamily="34" charset="0"/>
              </a:rPr>
              <a:t>for main works appointed</a:t>
            </a:r>
            <a:endParaRPr lang="en-NZ" sz="1400" dirty="0">
              <a:latin typeface="Arial" pitchFamily="34" charset="0"/>
              <a:cs typeface="Arial" pitchFamily="34" charset="0"/>
            </a:endParaRPr>
          </a:p>
          <a:p>
            <a:pPr marL="285750" indent="-285750" fontAlgn="auto">
              <a:spcBef>
                <a:spcPts val="0"/>
              </a:spcBef>
              <a:spcAft>
                <a:spcPts val="0"/>
              </a:spcAft>
              <a:buFont typeface="Arial" pitchFamily="34" charset="0"/>
              <a:buChar char="•"/>
            </a:pPr>
            <a:endParaRPr lang="en-NZ" sz="1400" b="1" dirty="0" smtClean="0">
              <a:solidFill>
                <a:srgbClr val="000000"/>
              </a:solidFill>
              <a:latin typeface="Arial" pitchFamily="34" charset="0"/>
              <a:ea typeface="ＭＳ Ｐゴシック"/>
              <a:cs typeface="Arial" pitchFamily="34" charset="0"/>
            </a:endParaRPr>
          </a:p>
        </p:txBody>
      </p:sp>
      <p:pic>
        <p:nvPicPr>
          <p:cNvPr id="6"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504" y="1764373"/>
            <a:ext cx="5469826" cy="40353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8757"/>
          <a:stretch/>
        </p:blipFill>
        <p:spPr bwMode="auto">
          <a:xfrm>
            <a:off x="5436096" y="4809728"/>
            <a:ext cx="3250879" cy="1980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0200487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Avon River Precinct </a:t>
            </a:r>
            <a:endParaRPr lang="en-NZ" dirty="0"/>
          </a:p>
        </p:txBody>
      </p:sp>
      <p:sp>
        <p:nvSpPr>
          <p:cNvPr id="5" name="Content Placeholder 2"/>
          <p:cNvSpPr>
            <a:spLocks noGrp="1"/>
          </p:cNvSpPr>
          <p:nvPr>
            <p:ph idx="1"/>
          </p:nvPr>
        </p:nvSpPr>
        <p:spPr>
          <a:xfrm>
            <a:off x="457200" y="1426024"/>
            <a:ext cx="8229600" cy="4525963"/>
          </a:xfrm>
        </p:spPr>
        <p:txBody>
          <a:bodyPr/>
          <a:lstStyle/>
          <a:p>
            <a:pPr marL="457200" indent="-457200">
              <a:buFont typeface="Arial" pitchFamily="34" charset="0"/>
              <a:buChar char="•"/>
            </a:pPr>
            <a:r>
              <a:rPr lang="en-NZ" sz="2800" dirty="0" smtClean="0">
                <a:latin typeface="Arial" pitchFamily="34" charset="0"/>
                <a:cs typeface="Arial" pitchFamily="34" charset="0"/>
              </a:rPr>
              <a:t>Core value for the project</a:t>
            </a:r>
          </a:p>
          <a:p>
            <a:pPr marL="857250" lvl="1" indent="-457200"/>
            <a:r>
              <a:rPr lang="en-NZ" sz="1600" dirty="0" smtClean="0">
                <a:latin typeface="Arial" pitchFamily="34" charset="0"/>
                <a:cs typeface="Arial" pitchFamily="34" charset="0"/>
              </a:rPr>
              <a:t>“Kia </a:t>
            </a:r>
            <a:r>
              <a:rPr lang="en-NZ" sz="1600" dirty="0" err="1" smtClean="0">
                <a:latin typeface="Arial" pitchFamily="34" charset="0"/>
                <a:cs typeface="Arial" pitchFamily="34" charset="0"/>
              </a:rPr>
              <a:t>atawhai</a:t>
            </a:r>
            <a:r>
              <a:rPr lang="en-NZ" sz="1600" dirty="0" smtClean="0">
                <a:latin typeface="Arial" pitchFamily="34" charset="0"/>
                <a:cs typeface="Arial" pitchFamily="34" charset="0"/>
              </a:rPr>
              <a:t> </a:t>
            </a:r>
            <a:r>
              <a:rPr lang="en-NZ" sz="1600" dirty="0" err="1" smtClean="0">
                <a:latin typeface="Arial" pitchFamily="34" charset="0"/>
                <a:cs typeface="Arial" pitchFamily="34" charset="0"/>
              </a:rPr>
              <a:t>ki</a:t>
            </a:r>
            <a:r>
              <a:rPr lang="en-NZ" sz="1600" dirty="0" smtClean="0">
                <a:latin typeface="Arial" pitchFamily="34" charset="0"/>
                <a:cs typeface="Arial" pitchFamily="34" charset="0"/>
              </a:rPr>
              <a:t> </a:t>
            </a:r>
            <a:r>
              <a:rPr lang="en-NZ" sz="1600" dirty="0" err="1" smtClean="0">
                <a:latin typeface="Arial" pitchFamily="34" charset="0"/>
                <a:cs typeface="Arial" pitchFamily="34" charset="0"/>
              </a:rPr>
              <a:t>te</a:t>
            </a:r>
            <a:r>
              <a:rPr lang="en-NZ" sz="1600" dirty="0" smtClean="0">
                <a:latin typeface="Arial" pitchFamily="34" charset="0"/>
                <a:cs typeface="Arial" pitchFamily="34" charset="0"/>
              </a:rPr>
              <a:t> </a:t>
            </a:r>
            <a:r>
              <a:rPr lang="en-NZ" sz="1600" dirty="0" err="1" smtClean="0">
                <a:latin typeface="Arial" pitchFamily="34" charset="0"/>
                <a:cs typeface="Arial" pitchFamily="34" charset="0"/>
              </a:rPr>
              <a:t>tangata</a:t>
            </a:r>
            <a:r>
              <a:rPr lang="en-NZ" sz="1600" dirty="0" smtClean="0">
                <a:latin typeface="Arial" pitchFamily="34" charset="0"/>
                <a:cs typeface="Arial" pitchFamily="34" charset="0"/>
              </a:rPr>
              <a:t>” - Pita Te Hori</a:t>
            </a:r>
          </a:p>
          <a:p>
            <a:pPr marL="857250" lvl="1" indent="-457200"/>
            <a:r>
              <a:rPr lang="en-NZ" sz="1600" dirty="0" smtClean="0">
                <a:latin typeface="Arial" pitchFamily="34" charset="0"/>
                <a:cs typeface="Arial" pitchFamily="34" charset="0"/>
              </a:rPr>
              <a:t>“Care for the people”</a:t>
            </a:r>
          </a:p>
          <a:p>
            <a:pPr marL="457200" indent="-457200">
              <a:buFont typeface="Arial" pitchFamily="34" charset="0"/>
              <a:buChar char="•"/>
            </a:pPr>
            <a:r>
              <a:rPr lang="en-NZ" dirty="0" smtClean="0">
                <a:latin typeface="Arial" pitchFamily="34" charset="0"/>
                <a:cs typeface="Arial" pitchFamily="34" charset="0"/>
              </a:rPr>
              <a:t>Provision for </a:t>
            </a:r>
            <a:r>
              <a:rPr lang="en-NZ" dirty="0" err="1" smtClean="0">
                <a:latin typeface="Arial" pitchFamily="34" charset="0"/>
                <a:cs typeface="Arial" pitchFamily="34" charset="0"/>
              </a:rPr>
              <a:t>mahinga</a:t>
            </a:r>
            <a:r>
              <a:rPr lang="en-NZ" dirty="0" smtClean="0">
                <a:latin typeface="Arial" pitchFamily="34" charset="0"/>
                <a:cs typeface="Arial" pitchFamily="34" charset="0"/>
              </a:rPr>
              <a:t> </a:t>
            </a:r>
            <a:r>
              <a:rPr lang="en-NZ" dirty="0" err="1" smtClean="0">
                <a:latin typeface="Arial" pitchFamily="34" charset="0"/>
                <a:cs typeface="Arial" pitchFamily="34" charset="0"/>
              </a:rPr>
              <a:t>kai</a:t>
            </a:r>
            <a:endParaRPr lang="en-NZ" dirty="0" smtClean="0">
              <a:latin typeface="Arial" pitchFamily="34" charset="0"/>
              <a:cs typeface="Arial" pitchFamily="34" charset="0"/>
            </a:endParaRPr>
          </a:p>
          <a:p>
            <a:pPr marL="857250" lvl="1" indent="-457200"/>
            <a:r>
              <a:rPr lang="en-NZ" sz="1600" dirty="0" smtClean="0">
                <a:latin typeface="Arial" pitchFamily="34" charset="0"/>
                <a:cs typeface="Arial" pitchFamily="34" charset="0"/>
              </a:rPr>
              <a:t>In stream improvements - </a:t>
            </a:r>
            <a:r>
              <a:rPr lang="en-NZ" sz="1600" dirty="0" err="1" smtClean="0">
                <a:latin typeface="Arial" pitchFamily="34" charset="0"/>
                <a:cs typeface="Arial" pitchFamily="34" charset="0"/>
              </a:rPr>
              <a:t>desilting</a:t>
            </a:r>
            <a:endParaRPr lang="en-NZ" sz="1600" dirty="0" smtClean="0">
              <a:latin typeface="Arial" pitchFamily="34" charset="0"/>
              <a:cs typeface="Arial" pitchFamily="34" charset="0"/>
            </a:endParaRPr>
          </a:p>
          <a:p>
            <a:pPr marL="857250" lvl="1" indent="-457200"/>
            <a:r>
              <a:rPr lang="en-NZ" sz="1600" dirty="0" smtClean="0">
                <a:latin typeface="Arial" pitchFamily="34" charset="0"/>
                <a:cs typeface="Arial" pitchFamily="34" charset="0"/>
              </a:rPr>
              <a:t>Ecological enhancements – rain gardens</a:t>
            </a:r>
          </a:p>
          <a:p>
            <a:pPr marL="857250" lvl="1" indent="-457200"/>
            <a:r>
              <a:rPr lang="en-NZ" sz="1600" dirty="0" smtClean="0">
                <a:latin typeface="Arial" pitchFamily="34" charset="0"/>
                <a:cs typeface="Arial" pitchFamily="34" charset="0"/>
              </a:rPr>
              <a:t>Navigational landmarks – cabbage trees</a:t>
            </a:r>
          </a:p>
          <a:p>
            <a:pPr marL="857250" lvl="1" indent="-457200"/>
            <a:r>
              <a:rPr lang="en-NZ" sz="1600" dirty="0" smtClean="0">
                <a:latin typeface="Arial" pitchFamily="34" charset="0"/>
                <a:cs typeface="Arial" pitchFamily="34" charset="0"/>
              </a:rPr>
              <a:t>1000 “noble” trees – </a:t>
            </a:r>
            <a:r>
              <a:rPr lang="en-NZ" sz="1600" dirty="0" err="1" smtClean="0">
                <a:latin typeface="Arial" pitchFamily="34" charset="0"/>
                <a:cs typeface="Arial" pitchFamily="34" charset="0"/>
              </a:rPr>
              <a:t>totara</a:t>
            </a:r>
            <a:r>
              <a:rPr lang="en-NZ" sz="1600" dirty="0" smtClean="0">
                <a:latin typeface="Arial" pitchFamily="34" charset="0"/>
                <a:cs typeface="Arial" pitchFamily="34" charset="0"/>
              </a:rPr>
              <a:t>, </a:t>
            </a:r>
            <a:r>
              <a:rPr lang="en-NZ" sz="1600" dirty="0" err="1" smtClean="0">
                <a:latin typeface="Arial" pitchFamily="34" charset="0"/>
                <a:cs typeface="Arial" pitchFamily="34" charset="0"/>
              </a:rPr>
              <a:t>matai</a:t>
            </a:r>
            <a:endParaRPr lang="en-NZ" sz="1600" dirty="0" smtClean="0">
              <a:latin typeface="Arial" pitchFamily="34" charset="0"/>
              <a:cs typeface="Arial" pitchFamily="34" charset="0"/>
            </a:endParaRPr>
          </a:p>
          <a:p>
            <a:pPr marL="857250" lvl="1" indent="-457200"/>
            <a:r>
              <a:rPr lang="en-NZ" sz="1600" dirty="0" smtClean="0">
                <a:latin typeface="Arial" pitchFamily="34" charset="0"/>
                <a:cs typeface="Arial" pitchFamily="34" charset="0"/>
              </a:rPr>
              <a:t>140,000 indigenous shrubs</a:t>
            </a:r>
            <a:endParaRPr lang="en-NZ" sz="1600" dirty="0"/>
          </a:p>
          <a:p>
            <a:pPr marL="457200" indent="-457200">
              <a:buFont typeface="Arial" pitchFamily="34" charset="0"/>
              <a:buChar char="•"/>
            </a:pPr>
            <a:r>
              <a:rPr lang="en-NZ" dirty="0" err="1"/>
              <a:t>Ngāi</a:t>
            </a:r>
            <a:r>
              <a:rPr lang="en-NZ" dirty="0" smtClean="0">
                <a:latin typeface="Arial" pitchFamily="34" charset="0"/>
                <a:cs typeface="Arial" pitchFamily="34" charset="0"/>
              </a:rPr>
              <a:t> </a:t>
            </a:r>
            <a:r>
              <a:rPr lang="en-NZ" dirty="0" err="1" smtClean="0">
                <a:latin typeface="Arial" pitchFamily="34" charset="0"/>
                <a:cs typeface="Arial" pitchFamily="34" charset="0"/>
              </a:rPr>
              <a:t>Tahu</a:t>
            </a:r>
            <a:r>
              <a:rPr lang="en-NZ" dirty="0" smtClean="0">
                <a:latin typeface="Arial" pitchFamily="34" charset="0"/>
                <a:cs typeface="Arial" pitchFamily="34" charset="0"/>
              </a:rPr>
              <a:t> Narratives</a:t>
            </a:r>
            <a:endParaRPr lang="en-NZ" dirty="0">
              <a:latin typeface="Arial" pitchFamily="34" charset="0"/>
              <a:cs typeface="Arial" pitchFamily="34" charset="0"/>
            </a:endParaRPr>
          </a:p>
          <a:p>
            <a:pPr marL="857250" lvl="1" indent="-457200"/>
            <a:r>
              <a:rPr lang="en-NZ" sz="1600" dirty="0" smtClean="0">
                <a:latin typeface="Arial" pitchFamily="34" charset="0"/>
                <a:cs typeface="Arial" pitchFamily="34" charset="0"/>
              </a:rPr>
              <a:t>Concept of the poi – overall playground concept</a:t>
            </a:r>
          </a:p>
          <a:p>
            <a:pPr marL="857250" lvl="1" indent="-457200"/>
            <a:r>
              <a:rPr lang="en-NZ" sz="1600" dirty="0" smtClean="0">
                <a:latin typeface="Arial" pitchFamily="34" charset="0"/>
                <a:cs typeface="Arial" pitchFamily="34" charset="0"/>
              </a:rPr>
              <a:t>Traditional games – playground equipment design</a:t>
            </a:r>
          </a:p>
          <a:p>
            <a:pPr marL="857250" lvl="1" indent="-457200"/>
            <a:r>
              <a:rPr lang="en-NZ" sz="1600" dirty="0" smtClean="0">
                <a:latin typeface="Arial" pitchFamily="34" charset="0"/>
                <a:cs typeface="Arial" pitchFamily="34" charset="0"/>
              </a:rPr>
              <a:t>Art Trail (next slide)</a:t>
            </a:r>
            <a:endParaRPr lang="en-NZ" dirty="0" smtClean="0">
              <a:latin typeface="Arial" pitchFamily="34" charset="0"/>
              <a:cs typeface="Arial" pitchFamily="34" charset="0"/>
            </a:endParaRPr>
          </a:p>
        </p:txBody>
      </p:sp>
    </p:spTree>
    <p:extLst>
      <p:ext uri="{BB962C8B-B14F-4D97-AF65-F5344CB8AC3E}">
        <p14:creationId xmlns:p14="http://schemas.microsoft.com/office/powerpoint/2010/main" val="1486427583"/>
      </p:ext>
    </p:extLst>
  </p:cSld>
  <p:clrMapOvr>
    <a:masterClrMapping/>
  </p:clrMapOvr>
</p:sld>
</file>

<file path=ppt/theme/theme1.xml><?xml version="1.0" encoding="utf-8"?>
<a:theme xmlns:a="http://schemas.openxmlformats.org/drawingml/2006/main" name="4_Office Theme">
  <a:themeElements>
    <a:clrScheme name="Custom 16">
      <a:dk1>
        <a:sysClr val="windowText" lastClr="000000"/>
      </a:dk1>
      <a:lt1>
        <a:sysClr val="window" lastClr="FFFFFF"/>
      </a:lt1>
      <a:dk2>
        <a:srgbClr val="1F497D"/>
      </a:dk2>
      <a:lt2>
        <a:srgbClr val="EEECE1"/>
      </a:lt2>
      <a:accent1>
        <a:srgbClr val="000550"/>
      </a:accent1>
      <a:accent2>
        <a:srgbClr val="006CAD"/>
      </a:accent2>
      <a:accent3>
        <a:srgbClr val="5A77E1"/>
      </a:accent3>
      <a:accent4>
        <a:srgbClr val="000000"/>
      </a:accent4>
      <a:accent5>
        <a:srgbClr val="808080"/>
      </a:accent5>
      <a:accent6>
        <a:srgbClr val="BFBFBF"/>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1_Office Theme">
  <a:themeElements>
    <a:clrScheme name="Office Theme 1">
      <a:dk1>
        <a:srgbClr val="000000"/>
      </a:dk1>
      <a:lt1>
        <a:srgbClr val="FFFFFF"/>
      </a:lt1>
      <a:dk2>
        <a:srgbClr val="1F497D"/>
      </a:dk2>
      <a:lt2>
        <a:srgbClr val="EEECE1"/>
      </a:lt2>
      <a:accent1>
        <a:srgbClr val="000550"/>
      </a:accent1>
      <a:accent2>
        <a:srgbClr val="006CAD"/>
      </a:accent2>
      <a:accent3>
        <a:srgbClr val="FFFFFF"/>
      </a:accent3>
      <a:accent4>
        <a:srgbClr val="000000"/>
      </a:accent4>
      <a:accent5>
        <a:srgbClr val="AAAAB3"/>
      </a:accent5>
      <a:accent6>
        <a:srgbClr val="00619C"/>
      </a:accent6>
      <a:hlink>
        <a:srgbClr val="0000FF"/>
      </a:hlink>
      <a:folHlink>
        <a:srgbClr val="800080"/>
      </a:folHlink>
    </a:clrScheme>
    <a:fontScheme name="Office Theme">
      <a:majorFont>
        <a:latin typeface="Arial"/>
        <a:ea typeface="ＭＳ Ｐゴシック"/>
        <a:cs typeface="Arial"/>
      </a:majorFont>
      <a:minorFont>
        <a:latin typeface="Arial"/>
        <a:ea typeface="ＭＳ Ｐゴシック"/>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Office Theme 1">
        <a:dk1>
          <a:srgbClr val="000000"/>
        </a:dk1>
        <a:lt1>
          <a:srgbClr val="FFFFFF"/>
        </a:lt1>
        <a:dk2>
          <a:srgbClr val="1F497D"/>
        </a:dk2>
        <a:lt2>
          <a:srgbClr val="EEECE1"/>
        </a:lt2>
        <a:accent1>
          <a:srgbClr val="000550"/>
        </a:accent1>
        <a:accent2>
          <a:srgbClr val="006CAD"/>
        </a:accent2>
        <a:accent3>
          <a:srgbClr val="FFFFFF"/>
        </a:accent3>
        <a:accent4>
          <a:srgbClr val="000000"/>
        </a:accent4>
        <a:accent5>
          <a:srgbClr val="AAAAB3"/>
        </a:accent5>
        <a:accent6>
          <a:srgbClr val="00619C"/>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2_Office Theme">
  <a:themeElements>
    <a:clrScheme name="Office Theme 1">
      <a:dk1>
        <a:srgbClr val="000000"/>
      </a:dk1>
      <a:lt1>
        <a:srgbClr val="FFFFFF"/>
      </a:lt1>
      <a:dk2>
        <a:srgbClr val="1F497D"/>
      </a:dk2>
      <a:lt2>
        <a:srgbClr val="EEECE1"/>
      </a:lt2>
      <a:accent1>
        <a:srgbClr val="000550"/>
      </a:accent1>
      <a:accent2>
        <a:srgbClr val="006CAD"/>
      </a:accent2>
      <a:accent3>
        <a:srgbClr val="FFFFFF"/>
      </a:accent3>
      <a:accent4>
        <a:srgbClr val="000000"/>
      </a:accent4>
      <a:accent5>
        <a:srgbClr val="AAAAB3"/>
      </a:accent5>
      <a:accent6>
        <a:srgbClr val="00619C"/>
      </a:accent6>
      <a:hlink>
        <a:srgbClr val="0000FF"/>
      </a:hlink>
      <a:folHlink>
        <a:srgbClr val="800080"/>
      </a:folHlink>
    </a:clrScheme>
    <a:fontScheme name="Office Theme">
      <a:majorFont>
        <a:latin typeface="Arial"/>
        <a:ea typeface="ＭＳ Ｐゴシック"/>
        <a:cs typeface="Arial"/>
      </a:majorFont>
      <a:minorFont>
        <a:latin typeface="Arial"/>
        <a:ea typeface="ＭＳ Ｐゴシック"/>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Office Theme 1">
        <a:dk1>
          <a:srgbClr val="000000"/>
        </a:dk1>
        <a:lt1>
          <a:srgbClr val="FFFFFF"/>
        </a:lt1>
        <a:dk2>
          <a:srgbClr val="1F497D"/>
        </a:dk2>
        <a:lt2>
          <a:srgbClr val="EEECE1"/>
        </a:lt2>
        <a:accent1>
          <a:srgbClr val="000550"/>
        </a:accent1>
        <a:accent2>
          <a:srgbClr val="006CAD"/>
        </a:accent2>
        <a:accent3>
          <a:srgbClr val="FFFFFF"/>
        </a:accent3>
        <a:accent4>
          <a:srgbClr val="000000"/>
        </a:accent4>
        <a:accent5>
          <a:srgbClr val="AAAAB3"/>
        </a:accent5>
        <a:accent6>
          <a:srgbClr val="00619C"/>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Office Theme">
  <a:themeElements>
    <a:clrScheme name="Office Theme 1">
      <a:dk1>
        <a:srgbClr val="000000"/>
      </a:dk1>
      <a:lt1>
        <a:srgbClr val="FFFFFF"/>
      </a:lt1>
      <a:dk2>
        <a:srgbClr val="1F497D"/>
      </a:dk2>
      <a:lt2>
        <a:srgbClr val="EEECE1"/>
      </a:lt2>
      <a:accent1>
        <a:srgbClr val="000550"/>
      </a:accent1>
      <a:accent2>
        <a:srgbClr val="006CAD"/>
      </a:accent2>
      <a:accent3>
        <a:srgbClr val="FFFFFF"/>
      </a:accent3>
      <a:accent4>
        <a:srgbClr val="000000"/>
      </a:accent4>
      <a:accent5>
        <a:srgbClr val="AAAAB3"/>
      </a:accent5>
      <a:accent6>
        <a:srgbClr val="00619C"/>
      </a:accent6>
      <a:hlink>
        <a:srgbClr val="0000FF"/>
      </a:hlink>
      <a:folHlink>
        <a:srgbClr val="800080"/>
      </a:folHlink>
    </a:clrScheme>
    <a:fontScheme name="Office Theme">
      <a:majorFont>
        <a:latin typeface="Arial"/>
        <a:ea typeface="ＭＳ Ｐゴシック"/>
        <a:cs typeface="Arial"/>
      </a:majorFont>
      <a:minorFont>
        <a:latin typeface="Arial"/>
        <a:ea typeface="ＭＳ Ｐゴシック"/>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Office Theme 1">
        <a:dk1>
          <a:srgbClr val="000000"/>
        </a:dk1>
        <a:lt1>
          <a:srgbClr val="FFFFFF"/>
        </a:lt1>
        <a:dk2>
          <a:srgbClr val="1F497D"/>
        </a:dk2>
        <a:lt2>
          <a:srgbClr val="EEECE1"/>
        </a:lt2>
        <a:accent1>
          <a:srgbClr val="000550"/>
        </a:accent1>
        <a:accent2>
          <a:srgbClr val="006CAD"/>
        </a:accent2>
        <a:accent3>
          <a:srgbClr val="FFFFFF"/>
        </a:accent3>
        <a:accent4>
          <a:srgbClr val="000000"/>
        </a:accent4>
        <a:accent5>
          <a:srgbClr val="AAAAB3"/>
        </a:accent5>
        <a:accent6>
          <a:srgbClr val="00619C"/>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2020">
    <a:dk1>
      <a:srgbClr val="323232"/>
    </a:dk1>
    <a:lt1>
      <a:srgbClr val="FFFFFF"/>
    </a:lt1>
    <a:dk2>
      <a:srgbClr val="679146"/>
    </a:dk2>
    <a:lt2>
      <a:srgbClr val="FFFFFF"/>
    </a:lt2>
    <a:accent1>
      <a:srgbClr val="F47D30"/>
    </a:accent1>
    <a:accent2>
      <a:srgbClr val="FDBB30"/>
    </a:accent2>
    <a:accent3>
      <a:srgbClr val="B30838"/>
    </a:accent3>
    <a:accent4>
      <a:srgbClr val="0069AA"/>
    </a:accent4>
    <a:accent5>
      <a:srgbClr val="679146"/>
    </a:accent5>
    <a:accent6>
      <a:srgbClr val="4C2432"/>
    </a:accent6>
    <a:hlink>
      <a:srgbClr val="323232"/>
    </a:hlink>
    <a:folHlink>
      <a:srgbClr val="32323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otalTime>108</TotalTime>
  <Words>1910</Words>
  <Application>Microsoft Office PowerPoint</Application>
  <PresentationFormat>On-screen Show (4:3)</PresentationFormat>
  <Paragraphs>367</Paragraphs>
  <Slides>35</Slides>
  <Notes>18</Notes>
  <HiddenSlides>0</HiddenSlides>
  <MMClips>0</MMClips>
  <ScaleCrop>false</ScaleCrop>
  <HeadingPairs>
    <vt:vector size="6" baseType="variant">
      <vt:variant>
        <vt:lpstr>Theme</vt:lpstr>
      </vt:variant>
      <vt:variant>
        <vt:i4>4</vt:i4>
      </vt:variant>
      <vt:variant>
        <vt:lpstr>Embedded OLE Servers</vt:lpstr>
      </vt:variant>
      <vt:variant>
        <vt:i4>1</vt:i4>
      </vt:variant>
      <vt:variant>
        <vt:lpstr>Slide Titles</vt:lpstr>
      </vt:variant>
      <vt:variant>
        <vt:i4>35</vt:i4>
      </vt:variant>
    </vt:vector>
  </HeadingPairs>
  <TitlesOfParts>
    <vt:vector size="40" baseType="lpstr">
      <vt:lpstr>4_Office Theme</vt:lpstr>
      <vt:lpstr>1_Office Theme</vt:lpstr>
      <vt:lpstr>2_Office Theme</vt:lpstr>
      <vt:lpstr>Office Theme</vt:lpstr>
      <vt:lpstr>Chart</vt:lpstr>
      <vt:lpstr>  Presentation to: Christchurch InterChurch Forum    Greg Wilson – CCDU General Manager Christchurch Central Project Delivery  Tuesday 13th of May 2014    </vt:lpstr>
      <vt:lpstr>January 2014</vt:lpstr>
      <vt:lpstr>PowerPoint Presentation</vt:lpstr>
      <vt:lpstr>Source of Funds</vt:lpstr>
      <vt:lpstr>Anchor Project Update</vt:lpstr>
      <vt:lpstr>East Frame Residential Development</vt:lpstr>
      <vt:lpstr>South Frame</vt:lpstr>
      <vt:lpstr>Te Papa Ōtākaro / Avon River Precinct</vt:lpstr>
      <vt:lpstr>Avon River Precinct </vt:lpstr>
      <vt:lpstr>Art Trail</vt:lpstr>
      <vt:lpstr>Convention Centre Precinct</vt:lpstr>
      <vt:lpstr>Metro Sports Facility</vt:lpstr>
      <vt:lpstr>The Square</vt:lpstr>
      <vt:lpstr>New Central Library</vt:lpstr>
      <vt:lpstr>Justice &amp; Emergency Services Precinct</vt:lpstr>
      <vt:lpstr>Bus Interchange</vt:lpstr>
      <vt:lpstr>Performing Arts Precinct</vt:lpstr>
      <vt:lpstr>Earthquake Memorial</vt:lpstr>
      <vt:lpstr>Stadium Precinct</vt:lpstr>
      <vt:lpstr>Health Precinct</vt:lpstr>
      <vt:lpstr>Innovation Precinct</vt:lpstr>
      <vt:lpstr>Retail Precinct</vt:lpstr>
      <vt:lpstr>Government Commitment</vt:lpstr>
      <vt:lpstr>Collaboration and culture</vt:lpstr>
      <vt:lpstr>Central city residential redevelopment</vt:lpstr>
      <vt:lpstr>PowerPoint Presentation</vt:lpstr>
      <vt:lpstr>PowerPoint Presentation</vt:lpstr>
      <vt:lpstr>PowerPoint Presentation</vt:lpstr>
      <vt:lpstr>PowerPoint Presentation</vt:lpstr>
      <vt:lpstr>2. New road user heirarchy</vt:lpstr>
      <vt:lpstr>Wider Public Sector Projects</vt:lpstr>
      <vt:lpstr>Local Private Sector Investment</vt:lpstr>
      <vt:lpstr>Canterbury Pipeline for Public Sector Clients</vt:lpstr>
      <vt:lpstr>What are the impacts for you?</vt:lpstr>
      <vt:lpstr>Questions</vt:lpstr>
    </vt:vector>
  </TitlesOfParts>
  <Company>Ministry of Social Development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to: Christchurch InterChurch Forum    Greg Wilson – CCDU General Manager Christchurch Central Project Delivery  Tuesday 13th of May 2014</dc:title>
  <dc:creator>Linda Paterson</dc:creator>
  <cp:lastModifiedBy>Julie Scott</cp:lastModifiedBy>
  <cp:revision>15</cp:revision>
  <cp:lastPrinted>2014-05-13T04:33:59Z</cp:lastPrinted>
  <dcterms:created xsi:type="dcterms:W3CDTF">2014-05-12T02:45:53Z</dcterms:created>
  <dcterms:modified xsi:type="dcterms:W3CDTF">2014-05-13T04:38:25Z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hecked by">
    <vt:lpwstr>32123</vt:lpwstr>
  </property>
  <property fmtid="{D5CDD505-2E9C-101B-9397-08002B2CF9AE}" pid="3" name="Objective-Id">
    <vt:lpwstr>A449023</vt:lpwstr>
  </property>
  <property fmtid="{D5CDD505-2E9C-101B-9397-08002B2CF9AE}" pid="4" name="Objective-Title">
    <vt:lpwstr>20140513 Interchurch Forum Greg Wilson</vt:lpwstr>
  </property>
  <property fmtid="{D5CDD505-2E9C-101B-9397-08002B2CF9AE}" pid="5" name="Objective-Comment">
    <vt:lpwstr/>
  </property>
  <property fmtid="{D5CDD505-2E9C-101B-9397-08002B2CF9AE}" pid="6" name="Objective-CreationStamp">
    <vt:filetime>2014-05-12T02:59:29Z</vt:filetime>
  </property>
  <property fmtid="{D5CDD505-2E9C-101B-9397-08002B2CF9AE}" pid="7" name="Objective-IsApproved">
    <vt:bool>false</vt:bool>
  </property>
  <property fmtid="{D5CDD505-2E9C-101B-9397-08002B2CF9AE}" pid="8" name="Objective-IsPublished">
    <vt:bool>false</vt:bool>
  </property>
  <property fmtid="{D5CDD505-2E9C-101B-9397-08002B2CF9AE}" pid="9" name="Objective-DatePublished">
    <vt:lpwstr/>
  </property>
  <property fmtid="{D5CDD505-2E9C-101B-9397-08002B2CF9AE}" pid="10" name="Objective-ModificationStamp">
    <vt:filetime>2014-05-13T03:31:58Z</vt:filetime>
  </property>
  <property fmtid="{D5CDD505-2E9C-101B-9397-08002B2CF9AE}" pid="11" name="Objective-Owner">
    <vt:lpwstr>Linda Paterson</vt:lpwstr>
  </property>
  <property fmtid="{D5CDD505-2E9C-101B-9397-08002B2CF9AE}" pid="12" name="Objective-Path">
    <vt:lpwstr>CERA Global Folder:Shared Services:Communications:Event and Visits Management:Hosted Visits:2014 Hosted Visits:Presentations:</vt:lpwstr>
  </property>
  <property fmtid="{D5CDD505-2E9C-101B-9397-08002B2CF9AE}" pid="13" name="Objective-Parent">
    <vt:lpwstr>Presentations</vt:lpwstr>
  </property>
  <property fmtid="{D5CDD505-2E9C-101B-9397-08002B2CF9AE}" pid="14" name="Objective-State">
    <vt:lpwstr>Being Edited</vt:lpwstr>
  </property>
  <property fmtid="{D5CDD505-2E9C-101B-9397-08002B2CF9AE}" pid="15" name="Objective-Version">
    <vt:lpwstr>4.1</vt:lpwstr>
  </property>
  <property fmtid="{D5CDD505-2E9C-101B-9397-08002B2CF9AE}" pid="16" name="Objective-VersionNumber">
    <vt:r8>6</vt:r8>
  </property>
  <property fmtid="{D5CDD505-2E9C-101B-9397-08002B2CF9AE}" pid="17" name="Objective-VersionComment">
    <vt:lpwstr/>
  </property>
  <property fmtid="{D5CDD505-2E9C-101B-9397-08002B2CF9AE}" pid="18" name="Objective-FileNumber">
    <vt:lpwstr>qA15871</vt:lpwstr>
  </property>
  <property fmtid="{D5CDD505-2E9C-101B-9397-08002B2CF9AE}" pid="19" name="Objective-Classification">
    <vt:lpwstr>[Inherited - none]</vt:lpwstr>
  </property>
  <property fmtid="{D5CDD505-2E9C-101B-9397-08002B2CF9AE}" pid="20" name="Objective-Caveats">
    <vt:lpwstr/>
  </property>
</Properties>
</file>